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9" r:id="rId2"/>
    <p:sldId id="311" r:id="rId3"/>
    <p:sldId id="319" r:id="rId4"/>
    <p:sldId id="322" r:id="rId5"/>
    <p:sldId id="332" r:id="rId6"/>
    <p:sldId id="333" r:id="rId7"/>
    <p:sldId id="338" r:id="rId8"/>
    <p:sldId id="348" r:id="rId9"/>
    <p:sldId id="349" r:id="rId10"/>
    <p:sldId id="355" r:id="rId11"/>
    <p:sldId id="365" r:id="rId12"/>
    <p:sldId id="261" r:id="rId13"/>
    <p:sldId id="267" r:id="rId14"/>
    <p:sldId id="281" r:id="rId15"/>
    <p:sldId id="293" r:id="rId16"/>
    <p:sldId id="318" r:id="rId17"/>
    <p:sldId id="336" r:id="rId18"/>
    <p:sldId id="354" r:id="rId19"/>
    <p:sldId id="378" r:id="rId20"/>
    <p:sldId id="317" r:id="rId21"/>
    <p:sldId id="313" r:id="rId22"/>
    <p:sldId id="334" r:id="rId23"/>
    <p:sldId id="294" r:id="rId24"/>
    <p:sldId id="314" r:id="rId25"/>
    <p:sldId id="339" r:id="rId26"/>
    <p:sldId id="352" r:id="rId27"/>
    <p:sldId id="366" r:id="rId28"/>
    <p:sldId id="370" r:id="rId29"/>
    <p:sldId id="315" r:id="rId30"/>
    <p:sldId id="350" r:id="rId31"/>
    <p:sldId id="373" r:id="rId32"/>
    <p:sldId id="372" r:id="rId33"/>
    <p:sldId id="328" r:id="rId34"/>
    <p:sldId id="320" r:id="rId35"/>
    <p:sldId id="276" r:id="rId36"/>
    <p:sldId id="323" r:id="rId37"/>
    <p:sldId id="326" r:id="rId38"/>
    <p:sldId id="340" r:id="rId39"/>
    <p:sldId id="341" r:id="rId40"/>
    <p:sldId id="356" r:id="rId41"/>
    <p:sldId id="360" r:id="rId42"/>
    <p:sldId id="361" r:id="rId43"/>
    <p:sldId id="362" r:id="rId44"/>
    <p:sldId id="363" r:id="rId45"/>
    <p:sldId id="368" r:id="rId46"/>
    <p:sldId id="369" r:id="rId47"/>
    <p:sldId id="375" r:id="rId48"/>
    <p:sldId id="376" r:id="rId49"/>
    <p:sldId id="374" r:id="rId50"/>
    <p:sldId id="379" r:id="rId51"/>
    <p:sldId id="380" r:id="rId52"/>
    <p:sldId id="381" r:id="rId53"/>
    <p:sldId id="310" r:id="rId54"/>
    <p:sldId id="330" r:id="rId55"/>
    <p:sldId id="331" r:id="rId56"/>
    <p:sldId id="345" r:id="rId57"/>
    <p:sldId id="343" r:id="rId58"/>
    <p:sldId id="344" r:id="rId59"/>
    <p:sldId id="346" r:id="rId60"/>
    <p:sldId id="351" r:id="rId61"/>
    <p:sldId id="358" r:id="rId62"/>
    <p:sldId id="357" r:id="rId63"/>
    <p:sldId id="359" r:id="rId64"/>
    <p:sldId id="271" r:id="rId65"/>
    <p:sldId id="347" r:id="rId66"/>
    <p:sldId id="337" r:id="rId6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28BCFEFF-A0CA-44CF-82F0-82BEA94ECB53}">
          <p14:sldIdLst>
            <p14:sldId id="259"/>
          </p14:sldIdLst>
        </p14:section>
        <p14:section name="控管紀錄(NAS)" id="{4E4D5BF0-C547-41D9-BA56-FE2E008492BD}">
          <p14:sldIdLst>
            <p14:sldId id="311"/>
            <p14:sldId id="319"/>
            <p14:sldId id="322"/>
            <p14:sldId id="332"/>
            <p14:sldId id="333"/>
            <p14:sldId id="338"/>
            <p14:sldId id="348"/>
            <p14:sldId id="349"/>
            <p14:sldId id="355"/>
            <p14:sldId id="365"/>
          </p14:sldIdLst>
        </p14:section>
        <p14:section name="當周進度" id="{28265407-7CF6-4613-A5DB-CFC9A1D14AE4}">
          <p14:sldIdLst>
            <p14:sldId id="261"/>
          </p14:sldIdLst>
        </p14:section>
        <p14:section name="進度統整" id="{488C8145-C0C3-43AD-BC73-CFCE98D2BE1A}">
          <p14:sldIdLst>
            <p14:sldId id="267"/>
            <p14:sldId id="281"/>
            <p14:sldId id="293"/>
            <p14:sldId id="318"/>
            <p14:sldId id="336"/>
            <p14:sldId id="354"/>
            <p14:sldId id="378"/>
          </p14:sldIdLst>
        </p14:section>
        <p14:section name="分析" id="{C1FE0FED-7014-4EB4-957E-A44FD5797F48}">
          <p14:sldIdLst>
            <p14:sldId id="317"/>
            <p14:sldId id="313"/>
            <p14:sldId id="334"/>
            <p14:sldId id="294"/>
            <p14:sldId id="314"/>
            <p14:sldId id="339"/>
            <p14:sldId id="352"/>
            <p14:sldId id="366"/>
            <p14:sldId id="370"/>
            <p14:sldId id="315"/>
            <p14:sldId id="350"/>
            <p14:sldId id="373"/>
            <p14:sldId id="372"/>
            <p14:sldId id="328"/>
          </p14:sldIdLst>
        </p14:section>
        <p14:section name="成果展示(2022/12/2)" id="{7807EEF3-DE13-456E-8A69-C632F9866CE9}">
          <p14:sldIdLst>
            <p14:sldId id="320"/>
            <p14:sldId id="276"/>
            <p14:sldId id="323"/>
            <p14:sldId id="326"/>
          </p14:sldIdLst>
        </p14:section>
        <p14:section name="成果展是(2023/02/13)" id="{4DE3C495-4032-469F-9260-4BFEFD40C853}">
          <p14:sldIdLst>
            <p14:sldId id="340"/>
            <p14:sldId id="341"/>
          </p14:sldIdLst>
        </p14:section>
        <p14:section name="成果展示(2023/03/15)" id="{05F1F468-9569-4510-BD5A-A24A6AA4520F}">
          <p14:sldIdLst>
            <p14:sldId id="356"/>
            <p14:sldId id="360"/>
            <p14:sldId id="361"/>
            <p14:sldId id="362"/>
            <p14:sldId id="363"/>
          </p14:sldIdLst>
        </p14:section>
        <p14:section name="成果展示(2023/03/22)" id="{F5BF5780-FD58-4E74-AC8B-219CA850EED8}">
          <p14:sldIdLst>
            <p14:sldId id="368"/>
            <p14:sldId id="369"/>
          </p14:sldIdLst>
        </p14:section>
        <p14:section name="成果展示(2023/03/28)" id="{8DAA741E-BB7B-4C54-9121-67F18E844CD6}">
          <p14:sldIdLst>
            <p14:sldId id="375"/>
            <p14:sldId id="376"/>
            <p14:sldId id="374"/>
            <p14:sldId id="379"/>
            <p14:sldId id="380"/>
            <p14:sldId id="381"/>
          </p14:sldIdLst>
        </p14:section>
        <p14:section name="問題紀錄" id="{7736FEA8-F8F5-4963-B785-6FDDDCD0788E}">
          <p14:sldIdLst>
            <p14:sldId id="310"/>
            <p14:sldId id="330"/>
            <p14:sldId id="331"/>
            <p14:sldId id="345"/>
            <p14:sldId id="343"/>
            <p14:sldId id="344"/>
            <p14:sldId id="346"/>
            <p14:sldId id="351"/>
            <p14:sldId id="358"/>
            <p14:sldId id="357"/>
            <p14:sldId id="359"/>
          </p14:sldIdLst>
        </p14:section>
        <p14:section name="參考資料" id="{D3F19623-8373-4FAD-AFE9-5F74D24B2CC9}">
          <p14:sldIdLst>
            <p14:sldId id="271"/>
            <p14:sldId id="347"/>
            <p14:sldId id="3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80C2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8D1A80-A08C-47E5-88E8-42D96731A1CF}" v="95" dt="2022-09-29T11:26:36.372"/>
    <p1510:client id="{19E834E2-831E-4052-AB57-EE5FEBE5FE59}" v="22" dt="2022-09-15T14:03:08.814"/>
    <p1510:client id="{56C5780B-CD7D-4725-958E-DE99306ADF7F}" v="34" dt="2022-09-14T04:44:19.483"/>
    <p1510:client id="{835EB5EA-AE2F-4BFF-879E-19584D9D6BE0}" v="618" dt="2022-09-30T06:12:14.925"/>
    <p1510:client id="{715F099A-B0B3-4D30-B6E7-191BC044B33D}" v="12" dt="2022-09-14T11:21:54.140"/>
    <p1510:client id="{85D80877-B56B-430F-B841-591644F766D8}" v="39" dt="2022-09-30T07:24:28.229"/>
    <p1510:client id="{FBD991E9-7602-42E0-8FC2-0EA03BF3FEA1}" v="2" dt="2022-09-16T03:52:58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9318" autoAdjust="0"/>
  </p:normalViewPr>
  <p:slideViewPr>
    <p:cSldViewPr snapToGrid="0">
      <p:cViewPr varScale="1">
        <p:scale>
          <a:sx n="76" d="100"/>
          <a:sy n="76" d="100"/>
        </p:scale>
        <p:origin x="696" y="58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98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523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272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710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73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15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934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322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560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487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1612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622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22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19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04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40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4591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217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2303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811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36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7020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55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5427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1811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9168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642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4062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56906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07704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7239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7507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17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371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826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68812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983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2600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35971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521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02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98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25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67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05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q2kTSPWG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GoAhIwWeN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Yxmsynd8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pm2-software/tpm2-tools/issues/3195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launchpad.net/ubuntu/+source/libnatpmp/20150609-7build1" TargetMode="External"/><Relationship Id="rId13" Type="http://schemas.openxmlformats.org/officeDocument/2006/relationships/hyperlink" Target="https://security.stackexchange.com/questions/200567/asymmetric-symmetric-encryption-of-a-tpm-key-hierarchy" TargetMode="External"/><Relationship Id="rId3" Type="http://schemas.openxmlformats.org/officeDocument/2006/relationships/hyperlink" Target="https://paolozaino.wordpress.com/2021/02/21/linux-configure-and-use-your-tpm-2-0-module-on-linux/" TargetMode="External"/><Relationship Id="rId7" Type="http://schemas.openxmlformats.org/officeDocument/2006/relationships/hyperlink" Target="https://github.com/tpm2-software" TargetMode="External"/><Relationship Id="rId12" Type="http://schemas.openxmlformats.org/officeDocument/2006/relationships/hyperlink" Target="https://trustedcomputinggroup.org/wp-content/uploads/TPM-Rev-2.0-Part-1-Architecture-01.38.pdf" TargetMode="External"/><Relationship Id="rId2" Type="http://schemas.openxmlformats.org/officeDocument/2006/relationships/hyperlink" Target="https://blog.csdn.net/weixin_45623536/article/details/121849120" TargetMode="External"/><Relationship Id="rId16" Type="http://schemas.openxmlformats.org/officeDocument/2006/relationships/hyperlink" Target="https://www.cnblogs.com/embedded-linux/p/6716740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jianming21/article/details/107942585" TargetMode="External"/><Relationship Id="rId11" Type="http://schemas.openxmlformats.org/officeDocument/2006/relationships/hyperlink" Target="https://launchpad.net/ubuntu/focal/amd64/tpm2-tools/4.1.1-1ubuntu0.20.04.1" TargetMode="External"/><Relationship Id="rId5" Type="http://schemas.openxmlformats.org/officeDocument/2006/relationships/hyperlink" Target="https://github.com/tpm2-software/tpm2-abrmd" TargetMode="External"/><Relationship Id="rId15" Type="http://schemas.openxmlformats.org/officeDocument/2006/relationships/hyperlink" Target="https://www.twblogs.net/a/5e5054ccbd9eee21167d4acd" TargetMode="External"/><Relationship Id="rId10" Type="http://schemas.openxmlformats.org/officeDocument/2006/relationships/hyperlink" Target="https://github.com/tpm2-software/tpm2-abrmd/releases" TargetMode="External"/><Relationship Id="rId4" Type="http://schemas.openxmlformats.org/officeDocument/2006/relationships/hyperlink" Target="https://github.com/tpm2-software/tpm2-tss" TargetMode="External"/><Relationship Id="rId9" Type="http://schemas.openxmlformats.org/officeDocument/2006/relationships/hyperlink" Target="https://launchpad.net/ubuntu/focal/s390x/tpm-tools/1.3.9.1-0.2ubuntu3" TargetMode="External"/><Relationship Id="rId14" Type="http://schemas.openxmlformats.org/officeDocument/2006/relationships/hyperlink" Target="https://pagefault.blog/2016/12/23/guide-encryption-with-tpm/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zh-tw/windows-hardware/test/hlk/testref/33b2ec72-1085-448f-9192-1ceb8c8669ab" TargetMode="External"/><Relationship Id="rId3" Type="http://schemas.openxmlformats.org/officeDocument/2006/relationships/hyperlink" Target="https://juejin.cn/post/6844903989469773832" TargetMode="External"/><Relationship Id="rId7" Type="http://schemas.openxmlformats.org/officeDocument/2006/relationships/hyperlink" Target="https://docs.digicert.com/zf/digicert-one/software-trust-manager/signing-tools/openssl-pkeyutl.html" TargetMode="External"/><Relationship Id="rId2" Type="http://schemas.openxmlformats.org/officeDocument/2006/relationships/hyperlink" Target="https://www.concerto.one/posts/2022-08-26-public-private-keys-cryptography.html#openssl-%E5%89%B5%E5%BB%BA%E5%85%AC%E7%A7%81%E9%91%B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zeskis.com/random/openssl-encrypt-file.html" TargetMode="External"/><Relationship Id="rId11" Type="http://schemas.openxmlformats.org/officeDocument/2006/relationships/hyperlink" Target="https://github.com/tpm2-software/tpm2-tools/issues/2024" TargetMode="External"/><Relationship Id="rId5" Type="http://schemas.openxmlformats.org/officeDocument/2006/relationships/hyperlink" Target="https://stackoverflow.com/questions/7143514/how-to-encrypt-a-large-file-in-openssl-using-public-key" TargetMode="External"/><Relationship Id="rId10" Type="http://schemas.openxmlformats.org/officeDocument/2006/relationships/hyperlink" Target="https://tpm2-tools.readthedocs.io/en/latest/man/tpm2_createprimary.1/" TargetMode="External"/><Relationship Id="rId4" Type="http://schemas.openxmlformats.org/officeDocument/2006/relationships/hyperlink" Target="https://www.baeldung.com/linux/openssl-encrypt-large-file" TargetMode="External"/><Relationship Id="rId9" Type="http://schemas.openxmlformats.org/officeDocument/2006/relationships/hyperlink" Target="https://blog.csdn.net/fengxiaocheng/article/details/103763703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ift1CvVo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78.65.83.168:5000/sharing/jNz1b3GF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78.65.83.168:5000/sharing/15CCQVUa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325461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專案進度報告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  <a:t>出貨流程</a:t>
            </a:r>
            <a:br>
              <a:rPr lang="en-US" altLang="zh-TW" sz="4000" b="0" dirty="0">
                <a:latin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sz="4000" b="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3933826"/>
            <a:ext cx="10515600" cy="2325461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負  責  人：林子豪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r>
              <a:rPr lang="zh-TW" altLang="en-US" dirty="0">
                <a:cs typeface="Times New Roman" panose="02020603050405020304" pitchFamily="18" charset="0"/>
              </a:rPr>
              <a:t>目前成員：林子豪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報告日期：</a:t>
            </a:r>
            <a:r>
              <a:rPr lang="en-US" altLang="zh-TW" dirty="0">
                <a:cs typeface="Times New Roman" panose="02020603050405020304" pitchFamily="18" charset="0"/>
              </a:rPr>
              <a:t>2022/03/31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開始日期：</a:t>
            </a:r>
            <a:r>
              <a:rPr lang="en-US" altLang="zh-TW" dirty="0">
                <a:cs typeface="Times New Roman" panose="02020603050405020304" pitchFamily="18" charset="0"/>
              </a:rPr>
              <a:t>2022/10/28</a:t>
            </a: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結束日期：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6813E1-BC29-4303-B4BD-F0F2C6C83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5" t="15719"/>
          <a:stretch/>
        </p:blipFill>
        <p:spPr>
          <a:xfrm>
            <a:off x="1891333" y="1248199"/>
            <a:ext cx="8409334" cy="48688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4B660E-9358-4CF2-9DA6-BBBC2260CF5F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http://78.65.83.168:5000/sharing/q2kTSPWGG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43018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-NAS(2022/3/24)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E1ECB61-B5FA-45CD-B9C8-738DEC1E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65" y="1201850"/>
            <a:ext cx="9026270" cy="49157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D64DF-18C0-4B1C-AB61-9D88E97C7F5B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http://78.65.83.168:5000/sharing/GoAhIwWeN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5863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當週進度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53F8CEE1-B67A-4E9C-ADEC-FB3DDD018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1.</a:t>
            </a:r>
            <a:r>
              <a:rPr lang="zh-TW" altLang="en-US" sz="2400" dirty="0">
                <a:cs typeface="Times New Roman" panose="02020603050405020304" pitchFamily="18" charset="0"/>
              </a:rPr>
              <a:t>新增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 指令的參數解釋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	1-tpm2_createprimary –C e –c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	2-tpm2_create –G </a:t>
            </a:r>
            <a:r>
              <a:rPr lang="en-US" altLang="zh-TW" sz="2400" dirty="0" err="1">
                <a:cs typeface="Times New Roman" panose="02020603050405020304" pitchFamily="18" charset="0"/>
              </a:rPr>
              <a:t>rsa</a:t>
            </a:r>
            <a:r>
              <a:rPr lang="en-US" altLang="zh-TW" sz="24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2400" dirty="0">
                <a:cs typeface="Times New Roman" panose="02020603050405020304" pitchFamily="18" charset="0"/>
              </a:rPr>
              <a:t>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	3-tpm2_load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-u rsa.pub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rsa.priv</a:t>
            </a:r>
            <a:r>
              <a:rPr lang="en-US" altLang="zh-TW" sz="2400" dirty="0">
                <a:cs typeface="Times New Roman" panose="02020603050405020304" pitchFamily="18" charset="0"/>
              </a:rPr>
              <a:t> -c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	4-tpm2_sign -c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 -g sha256 -o </a:t>
            </a:r>
            <a:r>
              <a:rPr lang="en-US" altLang="zh-TW" sz="24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400" dirty="0">
                <a:cs typeface="Times New Roman" panose="02020603050405020304" pitchFamily="18" charset="0"/>
              </a:rPr>
              <a:t> message.dat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	5-tpm2_verifysignature -c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 -g sha256 -m message.dat -s </a:t>
            </a:r>
            <a:r>
              <a:rPr lang="en-US" altLang="zh-TW" sz="2400" dirty="0" err="1">
                <a:cs typeface="Times New Roman" panose="02020603050405020304" pitchFamily="18" charset="0"/>
              </a:rPr>
              <a:t>sig.rssa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2.</a:t>
            </a:r>
            <a:r>
              <a:rPr lang="zh-TW" altLang="en-US" sz="2400" dirty="0"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cs typeface="Times New Roman" panose="02020603050405020304" pitchFamily="18" charset="0"/>
              </a:rPr>
              <a:t>tpm2-tools package</a:t>
            </a:r>
            <a:r>
              <a:rPr lang="zh-TW" altLang="en-US" sz="2400" dirty="0">
                <a:cs typeface="Times New Roman" panose="02020603050405020304" pitchFamily="18" charset="0"/>
              </a:rPr>
              <a:t>內的</a:t>
            </a:r>
            <a:r>
              <a:rPr lang="en-US" altLang="zh-TW" sz="24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400" dirty="0">
                <a:cs typeface="Times New Roman" panose="02020603050405020304" pitchFamily="18" charset="0"/>
              </a:rPr>
              <a:t>指令的</a:t>
            </a:r>
            <a:r>
              <a:rPr lang="en-US" altLang="zh-TW" sz="2400" dirty="0">
                <a:cs typeface="Times New Roman" panose="02020603050405020304" pitchFamily="18" charset="0"/>
              </a:rPr>
              <a:t>source code</a:t>
            </a:r>
            <a:r>
              <a:rPr lang="zh-TW" altLang="en-US" sz="2400" dirty="0">
                <a:cs typeface="Times New Roman" panose="02020603050405020304" pitchFamily="18" charset="0"/>
              </a:rPr>
              <a:t>添加驗證成功後的訊息輸出。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3.</a:t>
            </a:r>
            <a:r>
              <a:rPr lang="zh-TW" altLang="en-US" sz="2400" dirty="0">
                <a:cs typeface="Times New Roman" panose="02020603050405020304" pitchFamily="18" charset="0"/>
              </a:rPr>
              <a:t>補充最新完整</a:t>
            </a:r>
            <a:r>
              <a:rPr lang="en-US" altLang="zh-TW" sz="2400" dirty="0" err="1">
                <a:cs typeface="Times New Roman" panose="02020603050405020304" pitchFamily="18" charset="0"/>
              </a:rPr>
              <a:t>Msc</a:t>
            </a:r>
            <a:r>
              <a:rPr lang="zh-TW" altLang="en-US" sz="2400" dirty="0">
                <a:cs typeface="Times New Roman" panose="02020603050405020304" pitchFamily="18" charset="0"/>
              </a:rPr>
              <a:t>圖。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4.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400" dirty="0">
                <a:cs typeface="Times New Roman" panose="02020603050405020304" pitchFamily="18" charset="0"/>
              </a:rPr>
              <a:t>定義到</a:t>
            </a:r>
            <a:r>
              <a:rPr lang="en-US" altLang="zh-TW" sz="2400" dirty="0" err="1">
                <a:cs typeface="Times New Roman" panose="02020603050405020304" pitchFamily="18" charset="0"/>
              </a:rPr>
              <a:t>nv</a:t>
            </a:r>
            <a:r>
              <a:rPr lang="zh-TW" altLang="en-US" sz="2400" dirty="0">
                <a:cs typeface="Times New Roman" panose="02020603050405020304" pitchFamily="18" charset="0"/>
              </a:rPr>
              <a:t>內，並能取出。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5.</a:t>
            </a:r>
            <a:r>
              <a:rPr lang="zh-TW" altLang="en-US" sz="2400" dirty="0">
                <a:cs typeface="Times New Roman" panose="02020603050405020304" pitchFamily="18" charset="0"/>
              </a:rPr>
              <a:t> 完整程式完成。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6.</a:t>
            </a:r>
            <a:r>
              <a:rPr lang="zh-TW" altLang="en-US" sz="2400" dirty="0">
                <a:cs typeface="Times New Roman" panose="02020603050405020304" pitchFamily="18" charset="0"/>
              </a:rPr>
              <a:t> 補充完整架構圖。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206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600" dirty="0">
                <a:cs typeface="Times New Roman" panose="02020603050405020304" pitchFamily="18" charset="0"/>
              </a:rPr>
              <a:t>六月：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6/29~7/04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en-US" altLang="zh-TW" sz="1600" dirty="0"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cs typeface="Times New Roman" panose="02020603050405020304" pitchFamily="18" charset="0"/>
              </a:rPr>
              <a:t>使用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實現檔案傳送與接收。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分類照片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七月：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7/04~7/12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解決</a:t>
            </a:r>
            <a:r>
              <a:rPr lang="en-US" altLang="zh-TW" sz="1600" dirty="0">
                <a:cs typeface="Times New Roman" panose="02020603050405020304" pitchFamily="18" charset="0"/>
              </a:rPr>
              <a:t>JAVA Socket</a:t>
            </a:r>
            <a:r>
              <a:rPr lang="zh-TW" altLang="en-US" sz="1600" dirty="0">
                <a:cs typeface="Times New Roman" panose="02020603050405020304" pitchFamily="18" charset="0"/>
              </a:rPr>
              <a:t> 傳送檔案之路徑問題，並實作功能。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</a:t>
            </a:r>
            <a:r>
              <a:rPr lang="zh-TW" altLang="en-US" sz="1600" dirty="0">
                <a:cs typeface="Times New Roman" panose="02020603050405020304" pitchFamily="18" charset="0"/>
              </a:rPr>
              <a:t>了解</a:t>
            </a:r>
            <a:r>
              <a:rPr lang="en-US" altLang="zh-TW" sz="1600" dirty="0">
                <a:cs typeface="Times New Roman" panose="02020603050405020304" pitchFamily="18" charset="0"/>
              </a:rPr>
              <a:t>TPM</a:t>
            </a:r>
            <a:r>
              <a:rPr lang="zh-TW" altLang="en-US" sz="1600" dirty="0">
                <a:cs typeface="Times New Roman" panose="02020603050405020304" pitchFamily="18" charset="0"/>
              </a:rPr>
              <a:t>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7/12~7/13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cs typeface="Times New Roman" panose="02020603050405020304" pitchFamily="18" charset="0"/>
              </a:rPr>
              <a:t>嘗試辦法利用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做到某程式只能在自己電腦使用。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7/18~7/20</a:t>
            </a: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1.</a:t>
            </a:r>
            <a:r>
              <a:rPr lang="zh-TW" altLang="en-US" sz="1600" dirty="0">
                <a:cs typeface="Times New Roman" panose="02020603050405020304" pitchFamily="18" charset="0"/>
              </a:rPr>
              <a:t>分類圖片</a:t>
            </a:r>
            <a:r>
              <a:rPr lang="en-US" altLang="zh-TW" sz="1600" dirty="0"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cs typeface="Times New Roman" panose="02020603050405020304" pitchFamily="18" charset="0"/>
              </a:rPr>
              <a:t>進度</a:t>
            </a:r>
            <a:r>
              <a:rPr lang="en-US" altLang="zh-TW" sz="1600" dirty="0">
                <a:cs typeface="Times New Roman" panose="02020603050405020304" pitchFamily="18" charset="0"/>
              </a:rPr>
              <a:t>2</a:t>
            </a:r>
            <a:r>
              <a:rPr lang="zh-TW" altLang="en-US" sz="1600" dirty="0">
                <a:cs typeface="Times New Roman" panose="02020603050405020304" pitchFamily="18" charset="0"/>
              </a:rPr>
              <a:t>萬</a:t>
            </a:r>
            <a:r>
              <a:rPr lang="en-US" altLang="zh-TW" sz="1600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了解</a:t>
            </a:r>
            <a:r>
              <a:rPr lang="en-US" altLang="zh-TW" dirty="0">
                <a:cs typeface="Times New Roman" panose="02020603050405020304" pitchFamily="18" charset="0"/>
              </a:rPr>
              <a:t>TPM(</a:t>
            </a:r>
            <a:r>
              <a:rPr lang="zh-TW" altLang="en-US" dirty="0">
                <a:cs typeface="Times New Roman" panose="02020603050405020304" pitchFamily="18" charset="0"/>
              </a:rPr>
              <a:t>工業系統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熟悉</a:t>
            </a:r>
            <a:r>
              <a:rPr lang="en-US" altLang="zh-TW" dirty="0">
                <a:cs typeface="Times New Roman" panose="02020603050405020304" pitchFamily="18" charset="0"/>
              </a:rPr>
              <a:t>JAVA Lambda</a:t>
            </a:r>
            <a:r>
              <a:rPr lang="zh-TW" altLang="en-US" dirty="0">
                <a:cs typeface="Times New Roman" panose="02020603050405020304" pitchFamily="18" charset="0"/>
              </a:rPr>
              <a:t>及物件導向。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7/20~7/27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物件導向</a:t>
            </a:r>
            <a:r>
              <a:rPr lang="en-US" altLang="zh-TW" dirty="0">
                <a:cs typeface="Times New Roman" panose="02020603050405020304" pitchFamily="18" charset="0"/>
              </a:rPr>
              <a:t>class</a:t>
            </a:r>
            <a:r>
              <a:rPr lang="zh-TW" altLang="en-US" dirty="0">
                <a:cs typeface="Times New Roman" panose="02020603050405020304" pitchFamily="18" charset="0"/>
              </a:rPr>
              <a:t>的建構子架構釐清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上週理解錯誤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2.this</a:t>
            </a:r>
            <a:r>
              <a:rPr lang="zh-TW" altLang="en-US" sz="1600" dirty="0">
                <a:cs typeface="Times New Roman" panose="02020603050405020304" pitchFamily="18" charset="0"/>
              </a:rPr>
              <a:t>用法理解。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計數器完成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尚未</a:t>
            </a:r>
            <a:r>
              <a:rPr lang="en-US" altLang="zh-TW" dirty="0" err="1">
                <a:cs typeface="Times New Roman" panose="02020603050405020304" pitchFamily="18" charset="0"/>
              </a:rPr>
              <a:t>DeBug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600" dirty="0">
                <a:cs typeface="Times New Roman" panose="02020603050405020304" pitchFamily="18" charset="0"/>
              </a:rPr>
              <a:t>	4.python</a:t>
            </a:r>
            <a:r>
              <a:rPr lang="zh-TW" altLang="en-US" sz="1600" dirty="0">
                <a:cs typeface="Times New Roman" panose="02020603050405020304" pitchFamily="18" charset="0"/>
              </a:rPr>
              <a:t>與</a:t>
            </a:r>
            <a:r>
              <a:rPr lang="en-US" altLang="zh-TW" sz="1600" dirty="0">
                <a:cs typeface="Times New Roman" panose="02020603050405020304" pitchFamily="18" charset="0"/>
              </a:rPr>
              <a:t>java</a:t>
            </a:r>
            <a:r>
              <a:rPr lang="zh-TW" altLang="en-US" sz="1600" dirty="0">
                <a:cs typeface="Times New Roman" panose="02020603050405020304" pitchFamily="18" charset="0"/>
              </a:rPr>
              <a:t>，</a:t>
            </a:r>
            <a:r>
              <a:rPr lang="en-US" altLang="zh-TW" sz="1600" dirty="0">
                <a:cs typeface="Times New Roman" panose="02020603050405020304" pitchFamily="18" charset="0"/>
              </a:rPr>
              <a:t>Socket</a:t>
            </a:r>
            <a:r>
              <a:rPr lang="zh-TW" altLang="en-US" sz="1600" dirty="0">
                <a:cs typeface="Times New Roman" panose="02020603050405020304" pitchFamily="18" charset="0"/>
              </a:rPr>
              <a:t>連接傳送檔案，並畫架構、流程圖。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67339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7/27~8/2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1.JAVA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用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awt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2.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解決</a:t>
            </a:r>
            <a:r>
              <a:rPr lang="en-US" altLang="zh-TW" sz="1600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java.awt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無法訪問之問題。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3.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架構、流程圖尚未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4.VirtualBox</a:t>
            </a:r>
            <a:r>
              <a:rPr lang="zh-TW" altLang="en-US" sz="1600" dirty="0">
                <a:latin typeface="標楷體" panose="03000509000000000000" pitchFamily="65" charset="-120"/>
                <a:cs typeface="Times New Roman" panose="02020603050405020304" pitchFamily="18" charset="0"/>
              </a:rPr>
              <a:t> 安裝設定以及映像檔安裝及設定。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八月：</a:t>
            </a: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8/03~8/10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簡報修改。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2.python-java socket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互傳檔案程式撰寫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未於虛擬機執行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變更虛擬機環境為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Ubuntu(Linux)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 4.Try NAS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GitLAB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(78.65.83.168:5000)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8/11~8/17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Ubuntu20.04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工具及相關插件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確認和啟動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Windows11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裡嘗試擷取 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EKPub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嘗試產生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RSAKey</a:t>
            </a:r>
            <a:r>
              <a:rPr lang="zh-TW" altLang="zh-TW" dirty="0">
                <a:cs typeface="Times New Roman" panose="02020603050405020304" pitchFamily="18" charset="0"/>
              </a:rPr>
              <a:t> 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8/17~8/25</a:t>
            </a: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Mininet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學習並使用</a:t>
            </a:r>
            <a:r>
              <a:rPr lang="en-US" altLang="zh-TW" dirty="0" err="1">
                <a:latin typeface="標楷體" panose="03000509000000000000" pitchFamily="65" charset="-120"/>
                <a:cs typeface="Times New Roman" panose="02020603050405020304" pitchFamily="18" charset="0"/>
              </a:rPr>
              <a:t>wireshark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31378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en-US" altLang="zh-TW" sz="1600" dirty="0">
                <a:cs typeface="Times New Roman" panose="02020603050405020304" pitchFamily="18" charset="0"/>
              </a:rPr>
              <a:t>/25~8/31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r>
              <a:rPr lang="en-US" altLang="zh-TW" sz="1600" dirty="0">
                <a:cs typeface="Times New Roman" panose="02020603050405020304" pitchFamily="18" charset="0"/>
              </a:rPr>
              <a:t> 1.</a:t>
            </a:r>
            <a:r>
              <a:rPr lang="zh-TW" altLang="en-US" dirty="0">
                <a:cs typeface="Times New Roman" panose="02020603050405020304" pitchFamily="18" charset="0"/>
              </a:rPr>
              <a:t>另找其他可行的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實行方法。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九月：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9/4~9/8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 </a:t>
            </a:r>
            <a:r>
              <a:rPr lang="en-US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找尋可用</a:t>
            </a:r>
            <a:r>
              <a:rPr lang="zh-TW" dirty="0">
                <a:cs typeface="Times New Roman" panose="02020603050405020304" pitchFamily="18" charset="0"/>
              </a:rPr>
              <a:t>於</a:t>
            </a:r>
            <a:r>
              <a:rPr lang="en-US" dirty="0">
                <a:cs typeface="Times New Roman" panose="02020603050405020304" pitchFamily="18" charset="0"/>
              </a:rPr>
              <a:t>ubuntu</a:t>
            </a:r>
            <a:r>
              <a:rPr lang="zh-TW" dirty="0">
                <a:cs typeface="Times New Roman" panose="02020603050405020304" pitchFamily="18" charset="0"/>
              </a:rPr>
              <a:t>內之</a:t>
            </a:r>
            <a:r>
              <a:rPr lang="en-US" dirty="0">
                <a:cs typeface="Times New Roman" panose="02020603050405020304" pitchFamily="18" charset="0"/>
              </a:rPr>
              <a:t>TPM</a:t>
            </a:r>
            <a:r>
              <a:rPr lang="zh-TW" dirty="0">
                <a:cs typeface="Times New Roman" panose="02020603050405020304" pitchFamily="18" charset="0"/>
              </a:rPr>
              <a:t>加密文件辦法。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9/8~9/27</a:t>
            </a: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防疫假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9/27~9/29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實作利用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en-US" altLang="zh-TW" dirty="0">
                <a:cs typeface="Times New Roman" panose="02020603050405020304" pitchFamily="18" charset="0"/>
              </a:rPr>
              <a:t> RSA</a:t>
            </a:r>
            <a:r>
              <a:rPr lang="zh-TW" altLang="en-US" dirty="0">
                <a:cs typeface="Times New Roman" panose="02020603050405020304" pitchFamily="18" charset="0"/>
              </a:rPr>
              <a:t>秘鑰對文件進行加解密。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9/29~10/06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1.</a:t>
            </a:r>
            <a:r>
              <a:rPr lang="zh-TW" altLang="en-US" dirty="0">
                <a:cs typeface="Times New Roman" panose="02020603050405020304" pitchFamily="18" charset="0"/>
              </a:rPr>
              <a:t>手動安裝</a:t>
            </a:r>
            <a:r>
              <a:rPr lang="en-US" altLang="zh-TW" dirty="0">
                <a:cs typeface="Times New Roman" panose="02020603050405020304" pitchFamily="18" charset="0"/>
              </a:rPr>
              <a:t>tpm2 tools</a:t>
            </a:r>
            <a:r>
              <a:rPr lang="zh-TW" altLang="en-US" dirty="0">
                <a:cs typeface="Times New Roman" panose="02020603050405020304" pitchFamily="18" charset="0"/>
              </a:rPr>
              <a:t>之前未成功安裝到的部分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cs typeface="Times New Roman" panose="02020603050405020304" pitchFamily="18" charset="0"/>
              </a:rPr>
              <a:t>-tools)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2.</a:t>
            </a:r>
            <a:r>
              <a:rPr lang="zh-TW" altLang="en-US" dirty="0">
                <a:cs typeface="Times New Roman" panose="02020603050405020304" pitchFamily="18" charset="0"/>
              </a:rPr>
              <a:t>創建主鍵對象。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                  3.</a:t>
            </a:r>
            <a:r>
              <a:rPr lang="zh-TW" altLang="en-US" dirty="0">
                <a:cs typeface="Times New Roman" panose="02020603050405020304" pitchFamily="18" charset="0"/>
              </a:rPr>
              <a:t>生成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秘鑰並顯示</a:t>
            </a:r>
            <a:r>
              <a:rPr lang="en-US" altLang="zh-TW" dirty="0">
                <a:cs typeface="Times New Roman" panose="02020603050405020304" pitchFamily="18" charset="0"/>
              </a:rPr>
              <a:t>RSA</a:t>
            </a:r>
            <a:r>
              <a:rPr lang="zh-TW" altLang="en-US" dirty="0">
                <a:cs typeface="Times New Roman" panose="02020603050405020304" pitchFamily="18" charset="0"/>
              </a:rPr>
              <a:t>秘鑰信息。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10/07~10/12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將加密後公、私鑰載入回</a:t>
            </a:r>
            <a:r>
              <a:rPr lang="en-US" altLang="zh-TW" dirty="0"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利用密鑰加密文件。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利用密鑰解密文件。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10/12~11/13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喪假</a:t>
            </a:r>
            <a:r>
              <a:rPr lang="zh-TW" altLang="zh-TW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十一月：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11/13~11/18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完善出貨流程。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00986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11/19~11/25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完成擷取</a:t>
            </a:r>
            <a:r>
              <a:rPr lang="en-US" altLang="zh-TW" dirty="0"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cs typeface="Times New Roman" panose="02020603050405020304" pitchFamily="18" charset="0"/>
              </a:rPr>
              <a:t>模組。</a:t>
            </a:r>
            <a:r>
              <a:rPr lang="en-US" altLang="zh-TW" dirty="0">
                <a:cs typeface="Times New Roman" panose="02020603050405020304" pitchFamily="18" charset="0"/>
              </a:rPr>
              <a:t> 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完成驗證模組。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要以</a:t>
            </a:r>
            <a:r>
              <a:rPr lang="en-US" altLang="zh-TW" dirty="0" err="1">
                <a:cs typeface="Times New Roman" panose="02020603050405020304" pitchFamily="18" charset="0"/>
              </a:rPr>
              <a:t>sudo</a:t>
            </a:r>
            <a:r>
              <a:rPr lang="zh-TW" altLang="en-US" dirty="0">
                <a:cs typeface="Times New Roman" panose="02020603050405020304" pitchFamily="18" charset="0"/>
              </a:rPr>
              <a:t>權限執行且取回執行結果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11/26~12/02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實機上執行程式測試。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zh-TW" altLang="en-US" dirty="0">
                <a:cs typeface="Times New Roman" panose="02020603050405020304" pitchFamily="18" charset="0"/>
              </a:rPr>
              <a:t>未加擷取 </a:t>
            </a:r>
            <a:r>
              <a:rPr lang="en-US" altLang="zh-TW" dirty="0">
                <a:cs typeface="Times New Roman" panose="02020603050405020304" pitchFamily="18" charset="0"/>
              </a:rPr>
              <a:t>EK</a:t>
            </a:r>
            <a:r>
              <a:rPr lang="zh-TW" altLang="en-US" dirty="0">
                <a:cs typeface="Times New Roman" panose="02020603050405020304" pitchFamily="18" charset="0"/>
              </a:rPr>
              <a:t>指令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十二月：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12/3~12/09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把</a:t>
            </a:r>
            <a:r>
              <a:rPr lang="en-US" altLang="zh-TW" dirty="0"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cs typeface="Times New Roman" panose="02020603050405020304" pitchFamily="18" charset="0"/>
              </a:rPr>
              <a:t>裡的內容都以</a:t>
            </a:r>
            <a:r>
              <a:rPr lang="en-US" altLang="zh-TW" dirty="0">
                <a:cs typeface="Times New Roman" panose="02020603050405020304" pitchFamily="18" charset="0"/>
              </a:rPr>
              <a:t>8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cs typeface="Times New Roman" panose="02020603050405020304" pitchFamily="18" charset="0"/>
              </a:rPr>
              <a:t>進制展示到</a:t>
            </a:r>
            <a:r>
              <a:rPr lang="en-US" altLang="zh-TW" dirty="0">
                <a:cs typeface="Times New Roman" panose="02020603050405020304" pitchFamily="18" charset="0"/>
              </a:rPr>
              <a:t>terminal</a:t>
            </a:r>
            <a:r>
              <a:rPr lang="zh-TW" altLang="en-US" dirty="0">
                <a:cs typeface="Times New Roman" panose="02020603050405020304" pitchFamily="18" charset="0"/>
              </a:rPr>
              <a:t>上。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解決問題記錄</a:t>
            </a:r>
            <a:r>
              <a:rPr lang="en-US" altLang="zh-TW" dirty="0">
                <a:cs typeface="Times New Roman" panose="02020603050405020304" pitchFamily="18" charset="0"/>
              </a:rPr>
              <a:t>Q1(</a:t>
            </a:r>
            <a:r>
              <a:rPr lang="zh-TW" altLang="en-US" dirty="0">
                <a:cs typeface="Times New Roman" panose="02020603050405020304" pitchFamily="18" charset="0"/>
              </a:rPr>
              <a:t>無法讀取</a:t>
            </a:r>
            <a:r>
              <a:rPr lang="en-US" altLang="zh-TW" dirty="0">
                <a:cs typeface="Times New Roman" panose="02020603050405020304" pitchFamily="18" charset="0"/>
              </a:rPr>
              <a:t>obj.pub</a:t>
            </a:r>
            <a:r>
              <a:rPr lang="zh-TW" altLang="en-US" dirty="0">
                <a:cs typeface="Times New Roman" panose="02020603050405020304" pitchFamily="18" charset="0"/>
              </a:rPr>
              <a:t>內部內容問題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12/10~12/16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測試於其他</a:t>
            </a:r>
            <a:r>
              <a:rPr lang="en-US" altLang="zh-TW" dirty="0">
                <a:cs typeface="Times New Roman" panose="02020603050405020304" pitchFamily="18" charset="0"/>
              </a:rPr>
              <a:t>Ubuntu(18.04)</a:t>
            </a:r>
            <a:r>
              <a:rPr lang="zh-TW" altLang="en-US" dirty="0">
                <a:cs typeface="Times New Roman" panose="02020603050405020304" pitchFamily="18" charset="0"/>
              </a:rPr>
              <a:t>版本的電腦上透過</a:t>
            </a:r>
            <a:r>
              <a:rPr lang="en-US" altLang="zh-TW" dirty="0">
                <a:cs typeface="Times New Roman" panose="02020603050405020304" pitchFamily="18" charset="0"/>
              </a:rPr>
              <a:t>Tpm2-tools</a:t>
            </a:r>
            <a:r>
              <a:rPr lang="zh-TW" altLang="en-US" dirty="0">
                <a:cs typeface="Times New Roman" panose="02020603050405020304" pitchFamily="18" charset="0"/>
              </a:rPr>
              <a:t>指令執行解密。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查詢</a:t>
            </a: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套件版本。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12/17~12/25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車禍假。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12/15~12/30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 整理</a:t>
            </a:r>
            <a:r>
              <a:rPr lang="en-US" altLang="zh-TW" dirty="0"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20.04</a:t>
            </a:r>
            <a:r>
              <a:rPr lang="zh-TW" altLang="en-US" dirty="0">
                <a:cs typeface="Times New Roman" panose="02020603050405020304" pitchFamily="18" charset="0"/>
              </a:rPr>
              <a:t>適用的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加解密所需套件和版本。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12/30~2/6</a:t>
            </a: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1.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病假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2.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春節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3.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事假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/>
                <a:ea typeface="標楷體"/>
                <a:cs typeface="Times New Roman"/>
              </a:rPr>
              <a:t>	4.</a:t>
            </a:r>
            <a:r>
              <a:rPr lang="zh-TW" altLang="en-US" dirty="0">
                <a:latin typeface="Times New Roman"/>
                <a:ea typeface="標楷體"/>
                <a:cs typeface="Times New Roman"/>
              </a:rPr>
              <a:t>喪假</a:t>
            </a:r>
            <a:endParaRPr lang="en-US" altLang="zh-TW" dirty="0">
              <a:latin typeface="Times New Roman"/>
              <a:ea typeface="標楷體"/>
              <a:cs typeface="Times New Roman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4283249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二月：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2/6~2/10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Ubuntu20.04 </a:t>
            </a:r>
            <a:r>
              <a:rPr lang="zh-TW" altLang="en-US" dirty="0">
                <a:cs typeface="Times New Roman" panose="02020603050405020304" pitchFamily="18" charset="0"/>
              </a:rPr>
              <a:t>版本電腦安裝所需套件。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2/10~2/17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試一遍</a:t>
            </a:r>
            <a:r>
              <a:rPr lang="en-US" altLang="zh-TW" dirty="0">
                <a:cs typeface="Times New Roman" panose="02020603050405020304" pitchFamily="18" charset="0"/>
              </a:rPr>
              <a:t>Tpm2-tools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下的測試。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Q5~Q11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更新套件需求</a:t>
            </a:r>
            <a:r>
              <a:rPr lang="en-US" altLang="zh-TW" dirty="0">
                <a:cs typeface="Times New Roman" panose="02020603050405020304" pitchFamily="18" charset="0"/>
              </a:rPr>
              <a:t> OpenSSL</a:t>
            </a:r>
            <a:r>
              <a:rPr lang="zh-TW" altLang="en-US" dirty="0">
                <a:cs typeface="Times New Roman" panose="02020603050405020304" pitchFamily="18" charset="0"/>
              </a:rPr>
              <a:t>以及版本。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2/17~2/24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OpenSSL </a:t>
            </a:r>
            <a:r>
              <a:rPr lang="zh-TW" altLang="en-US" dirty="0">
                <a:cs typeface="Times New Roman" panose="02020603050405020304" pitchFamily="18" charset="0"/>
              </a:rPr>
              <a:t>中，通過配置啟用 </a:t>
            </a:r>
            <a:r>
              <a:rPr lang="en-US" altLang="zh-TW" dirty="0">
                <a:cs typeface="Times New Roman" panose="02020603050405020304" pitchFamily="18" charset="0"/>
              </a:rPr>
              <a:t>"--enable-dynamic-engine"</a:t>
            </a:r>
            <a:r>
              <a:rPr lang="zh-TW" altLang="en-US" dirty="0">
                <a:cs typeface="Times New Roman" panose="02020603050405020304" pitchFamily="18" charset="0"/>
              </a:rPr>
              <a:t>選項。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更新問題紀錄</a:t>
            </a:r>
            <a:r>
              <a:rPr lang="en-US" altLang="zh-TW" dirty="0">
                <a:cs typeface="Times New Roman" panose="02020603050405020304" pitchFamily="18" charset="0"/>
              </a:rPr>
              <a:t>Q9~Q12</a:t>
            </a:r>
            <a:r>
              <a:rPr lang="zh-TW" altLang="en-US" dirty="0">
                <a:cs typeface="Times New Roman" panose="02020603050405020304" pitchFamily="18" charset="0"/>
              </a:rPr>
              <a:t>以及部份解決。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2/24~3/03	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查找資料 </a:t>
            </a:r>
            <a:r>
              <a:rPr lang="en-US" altLang="zh-TW" dirty="0">
                <a:cs typeface="Times New Roman" panose="02020603050405020304" pitchFamily="18" charset="0"/>
              </a:rPr>
              <a:t>PKCS #8 </a:t>
            </a:r>
            <a:r>
              <a:rPr lang="zh-TW" altLang="en-US" dirty="0">
                <a:cs typeface="Times New Roman" panose="02020603050405020304" pitchFamily="18" charset="0"/>
              </a:rPr>
              <a:t>格式私鑰轉換成 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格式私鑰時出現的</a:t>
            </a:r>
            <a:r>
              <a:rPr lang="en-US" altLang="zh-TW" dirty="0">
                <a:cs typeface="Times New Roman" panose="02020603050405020304" pitchFamily="18" charset="0"/>
              </a:rPr>
              <a:t>invalid engine “tpm2”</a:t>
            </a:r>
            <a:r>
              <a:rPr lang="zh-TW" altLang="en-US" dirty="0">
                <a:cs typeface="Times New Roman" panose="02020603050405020304" pitchFamily="18" charset="0"/>
              </a:rPr>
              <a:t> 問題。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1.Tss</a:t>
            </a:r>
            <a:r>
              <a:rPr lang="zh-TW" altLang="en-US" dirty="0">
                <a:cs typeface="Times New Roman" panose="02020603050405020304" pitchFamily="18" charset="0"/>
              </a:rPr>
              <a:t>的套件有不相容的問題或是沒安裝確實。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56200" lvl="3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沒有成功於</a:t>
            </a:r>
            <a:r>
              <a:rPr lang="en-US" altLang="zh-TW" dirty="0">
                <a:cs typeface="Times New Roman" panose="02020603050405020304" pitchFamily="18" charset="0"/>
              </a:rPr>
              <a:t>Open SSL</a:t>
            </a:r>
            <a:r>
              <a:rPr lang="zh-TW" altLang="en-US" dirty="0">
                <a:cs typeface="Times New Roman" panose="02020603050405020304" pitchFamily="18" charset="0"/>
              </a:rPr>
              <a:t>中啟用</a:t>
            </a:r>
            <a:r>
              <a:rPr lang="en-US" altLang="zh-TW" dirty="0">
                <a:cs typeface="Times New Roman" panose="02020603050405020304" pitchFamily="18" charset="0"/>
              </a:rPr>
              <a:t> --enable-dynamic-engine</a:t>
            </a:r>
            <a:r>
              <a:rPr lang="zh-TW" altLang="en-US" dirty="0">
                <a:cs typeface="Times New Roman" panose="02020603050405020304" pitchFamily="18" charset="0"/>
              </a:rPr>
              <a:t> 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dirty="0">
                <a:cs typeface="Times New Roman" panose="02020603050405020304" pitchFamily="18" charset="0"/>
              </a:rPr>
              <a:t>三月：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3/03~3/07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完成</a:t>
            </a:r>
            <a:r>
              <a:rPr lang="en-US" altLang="zh-TW" dirty="0"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cs typeface="Times New Roman" panose="02020603050405020304" pitchFamily="18" charset="0"/>
              </a:rPr>
              <a:t>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IPC-002</a:t>
            </a:r>
            <a:r>
              <a:rPr lang="zh-TW" altLang="en-US" dirty="0">
                <a:cs typeface="Times New Roman" panose="02020603050405020304" pitchFamily="18" charset="0"/>
              </a:rPr>
              <a:t>的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環境。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en-US" altLang="zh-TW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dirty="0">
              <a:cs typeface="Times New Roman" panose="02020603050405020304" pitchFamily="18" charset="0"/>
            </a:endParaRPr>
          </a:p>
          <a:p>
            <a:pPr marL="143510" indent="-143510"/>
            <a:endParaRPr lang="zh-TW" altLang="en-US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229967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3/07~3/17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畫流程圖。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改</a:t>
            </a:r>
            <a:r>
              <a:rPr lang="en-US" altLang="zh-TW" dirty="0"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cs typeface="Times New Roman" panose="02020603050405020304" pitchFamily="18" charset="0"/>
              </a:rPr>
              <a:t>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創建數位簽章。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cs typeface="Times New Roman" panose="02020603050405020304" pitchFamily="18" charset="0"/>
              </a:rPr>
              <a:t>驗證用</a:t>
            </a:r>
            <a:r>
              <a:rPr lang="en-US" altLang="zh-TW" dirty="0" err="1">
                <a:cs typeface="Times New Roman" panose="02020603050405020304" pitchFamily="18" charset="0"/>
              </a:rPr>
              <a:t>py</a:t>
            </a:r>
            <a:r>
              <a:rPr lang="zh-TW" altLang="en-US" dirty="0">
                <a:cs typeface="Times New Roman" panose="02020603050405020304" pitchFamily="18" charset="0"/>
              </a:rPr>
              <a:t>檔草稿完成。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3/17~3/24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1.</a:t>
            </a:r>
            <a:r>
              <a:rPr lang="zh-TW" altLang="en-US" dirty="0">
                <a:cs typeface="Times New Roman" panose="02020603050405020304" pitchFamily="18" charset="0"/>
              </a:rPr>
              <a:t>組裝</a:t>
            </a: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晶片到測試用電腦，並測試出貨流程。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	1-</a:t>
            </a:r>
            <a:r>
              <a:rPr lang="zh-TW" altLang="en-US" dirty="0">
                <a:cs typeface="Times New Roman" panose="02020603050405020304" pitchFamily="18" charset="0"/>
              </a:rPr>
              <a:t>創建完</a:t>
            </a:r>
            <a:r>
              <a:rPr lang="en-US" altLang="zh-TW" dirty="0" err="1">
                <a:cs typeface="Times New Roman" panose="02020603050405020304" pitchFamily="18" charset="0"/>
              </a:rPr>
              <a:t>primary.ctx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rsa.pub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cs typeface="Times New Roman" panose="02020603050405020304" pitchFamily="18" charset="0"/>
              </a:rPr>
              <a:t>rsa.priv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cs typeface="Times New Roman" panose="02020603050405020304" pitchFamily="18" charset="0"/>
              </a:rPr>
              <a:t>rsa.ctx</a:t>
            </a:r>
            <a:r>
              <a:rPr lang="zh-TW" altLang="en-US" dirty="0">
                <a:cs typeface="Times New Roman" panose="02020603050405020304" pitchFamily="18" charset="0"/>
              </a:rPr>
              <a:t>檔案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	2-</a:t>
            </a:r>
            <a:r>
              <a:rPr lang="zh-TW" altLang="en-US" dirty="0">
                <a:cs typeface="Times New Roman" panose="02020603050405020304" pitchFamily="18" charset="0"/>
              </a:rPr>
              <a:t>創建完</a:t>
            </a:r>
            <a:r>
              <a:rPr lang="en-US" altLang="zh-TW" dirty="0" err="1"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cs typeface="Times New Roman" panose="02020603050405020304" pitchFamily="18" charset="0"/>
              </a:rPr>
              <a:t>數位簽章檔案。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	3-</a:t>
            </a:r>
            <a:r>
              <a:rPr lang="zh-TW" altLang="en-US" dirty="0">
                <a:cs typeface="Times New Roman" panose="02020603050405020304" pitchFamily="18" charset="0"/>
              </a:rPr>
              <a:t>測試</a:t>
            </a:r>
            <a:r>
              <a:rPr lang="en-US" altLang="zh-TW" dirty="0">
                <a:cs typeface="Times New Roman" panose="02020603050405020304" pitchFamily="18" charset="0"/>
              </a:rPr>
              <a:t>tpm2_verifysignature</a:t>
            </a:r>
            <a:r>
              <a:rPr lang="zh-TW" altLang="en-US" dirty="0">
                <a:cs typeface="Times New Roman" panose="02020603050405020304" pitchFamily="18" charset="0"/>
              </a:rPr>
              <a:t>命令驗證</a:t>
            </a:r>
            <a:r>
              <a:rPr lang="en-US" altLang="zh-TW" dirty="0" err="1"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cs typeface="Times New Roman" panose="02020603050405020304" pitchFamily="18" charset="0"/>
              </a:rPr>
              <a:t>數位簽章檔。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2.</a:t>
            </a:r>
            <a:r>
              <a:rPr lang="zh-TW" altLang="en-US" dirty="0">
                <a:cs typeface="Times New Roman" panose="02020603050405020304" pitchFamily="18" charset="0"/>
              </a:rPr>
              <a:t>測試將本地電腦的鑰匙移至測試用電腦，是否能於測試用電腦上利用其鑰匙檔案進行操作。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3.</a:t>
            </a:r>
            <a:r>
              <a:rPr lang="zh-TW" altLang="en-US" dirty="0">
                <a:cs typeface="Times New Roman" panose="02020603050405020304" pitchFamily="18" charset="0"/>
              </a:rPr>
              <a:t>因為使用</a:t>
            </a:r>
            <a:r>
              <a:rPr lang="en-US" altLang="zh-TW" dirty="0">
                <a:cs typeface="Times New Roman" panose="02020603050405020304" pitchFamily="18" charset="0"/>
              </a:rPr>
              <a:t>tpm2_verifysignature</a:t>
            </a:r>
            <a:r>
              <a:rPr lang="zh-TW" altLang="en-US" dirty="0">
                <a:cs typeface="Times New Roman" panose="02020603050405020304" pitchFamily="18" charset="0"/>
              </a:rPr>
              <a:t>驗證成功後並無任何結果回饋，嘗試驗證錯誤看是否顯示結果於</a:t>
            </a:r>
            <a:r>
              <a:rPr lang="en-US" altLang="zh-TW" dirty="0">
                <a:cs typeface="Times New Roman" panose="02020603050405020304" pitchFamily="18" charset="0"/>
              </a:rPr>
              <a:t>Terminal</a:t>
            </a:r>
            <a:r>
              <a:rPr lang="zh-TW" altLang="en-US" dirty="0">
                <a:cs typeface="Times New Roman" panose="02020603050405020304" pitchFamily="18" charset="0"/>
              </a:rPr>
              <a:t>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4.</a:t>
            </a:r>
            <a:r>
              <a:rPr lang="zh-TW" altLang="en-US" dirty="0">
                <a:cs typeface="Times New Roman" panose="02020603050405020304" pitchFamily="18" charset="0"/>
              </a:rPr>
              <a:t>修正系統流程圖。</a:t>
            </a: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57771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135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3/24~3/31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cs typeface="Times New Roman" panose="02020603050405020304" pitchFamily="18" charset="0"/>
              </a:rPr>
              <a:t>新增</a:t>
            </a:r>
            <a:r>
              <a:rPr lang="en-US" altLang="zh-TW" dirty="0" err="1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 指令的參數解釋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1-tpm2_createprimary –C e –c </a:t>
            </a:r>
            <a:r>
              <a:rPr lang="en-US" altLang="zh-TW" dirty="0" err="1">
                <a:cs typeface="Times New Roman" panose="02020603050405020304" pitchFamily="18" charset="0"/>
              </a:rPr>
              <a:t>primary.ctx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2-tpm2_create –G </a:t>
            </a:r>
            <a:r>
              <a:rPr lang="en-US" altLang="zh-TW" dirty="0" err="1">
                <a:cs typeface="Times New Roman" panose="02020603050405020304" pitchFamily="18" charset="0"/>
              </a:rPr>
              <a:t>rsa</a:t>
            </a:r>
            <a:r>
              <a:rPr lang="en-US" altLang="zh-TW" dirty="0">
                <a:cs typeface="Times New Roman" panose="02020603050405020304" pitchFamily="18" charset="0"/>
              </a:rPr>
              <a:t> -u rsa.pub -r </a:t>
            </a:r>
            <a:r>
              <a:rPr lang="en-US" altLang="zh-TW" dirty="0" err="1">
                <a:cs typeface="Times New Roman" panose="02020603050405020304" pitchFamily="18" charset="0"/>
              </a:rPr>
              <a:t>rsa.priv</a:t>
            </a:r>
            <a:r>
              <a:rPr lang="en-US" altLang="zh-TW" dirty="0">
                <a:cs typeface="Times New Roman" panose="02020603050405020304" pitchFamily="18" charset="0"/>
              </a:rPr>
              <a:t> -C </a:t>
            </a:r>
            <a:r>
              <a:rPr lang="en-US" altLang="zh-TW" dirty="0" err="1">
                <a:cs typeface="Times New Roman" panose="02020603050405020304" pitchFamily="18" charset="0"/>
              </a:rPr>
              <a:t>primary.ctx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3-tpm2_load -C </a:t>
            </a:r>
            <a:r>
              <a:rPr lang="en-US" altLang="zh-TW" dirty="0" err="1">
                <a:cs typeface="Times New Roman" panose="02020603050405020304" pitchFamily="18" charset="0"/>
              </a:rPr>
              <a:t>primary.ctx</a:t>
            </a:r>
            <a:r>
              <a:rPr lang="en-US" altLang="zh-TW" dirty="0">
                <a:cs typeface="Times New Roman" panose="02020603050405020304" pitchFamily="18" charset="0"/>
              </a:rPr>
              <a:t> -u rsa.pub -r </a:t>
            </a:r>
            <a:r>
              <a:rPr lang="en-US" altLang="zh-TW" dirty="0" err="1">
                <a:cs typeface="Times New Roman" panose="02020603050405020304" pitchFamily="18" charset="0"/>
              </a:rPr>
              <a:t>rsa.priv</a:t>
            </a:r>
            <a:r>
              <a:rPr lang="en-US" altLang="zh-TW" dirty="0">
                <a:cs typeface="Times New Roman" panose="02020603050405020304" pitchFamily="18" charset="0"/>
              </a:rPr>
              <a:t> -c </a:t>
            </a:r>
            <a:r>
              <a:rPr lang="en-US" altLang="zh-TW" dirty="0" err="1">
                <a:cs typeface="Times New Roman" panose="02020603050405020304" pitchFamily="18" charset="0"/>
              </a:rPr>
              <a:t>rsa.ctx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4-tpm2_sign -c </a:t>
            </a:r>
            <a:r>
              <a:rPr lang="en-US" altLang="zh-TW" dirty="0" err="1"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cs typeface="Times New Roman" panose="02020603050405020304" pitchFamily="18" charset="0"/>
              </a:rPr>
              <a:t> -g sha256 -o </a:t>
            </a:r>
            <a:r>
              <a:rPr lang="en-US" altLang="zh-TW" dirty="0" err="1">
                <a:cs typeface="Times New Roman" panose="02020603050405020304" pitchFamily="18" charset="0"/>
              </a:rPr>
              <a:t>sig.rssa</a:t>
            </a:r>
            <a:r>
              <a:rPr lang="en-US" altLang="zh-TW" dirty="0">
                <a:cs typeface="Times New Roman" panose="02020603050405020304" pitchFamily="18" charset="0"/>
              </a:rPr>
              <a:t> message.dat</a:t>
            </a: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5-tpm2_verifysignature -c </a:t>
            </a:r>
            <a:r>
              <a:rPr lang="en-US" altLang="zh-TW" dirty="0" err="1"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cs typeface="Times New Roman" panose="02020603050405020304" pitchFamily="18" charset="0"/>
              </a:rPr>
              <a:t> -g sha256 -m message.dat -s </a:t>
            </a:r>
            <a:r>
              <a:rPr lang="en-US" altLang="zh-TW" dirty="0" err="1">
                <a:cs typeface="Times New Roman" panose="02020603050405020304" pitchFamily="18" charset="0"/>
              </a:rPr>
              <a:t>sig.rssa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cs typeface="Times New Roman" panose="02020603050405020304" pitchFamily="18" charset="0"/>
              </a:rPr>
              <a:t>於</a:t>
            </a:r>
            <a:r>
              <a:rPr lang="en-US" altLang="zh-TW" dirty="0">
                <a:cs typeface="Times New Roman" panose="02020603050405020304" pitchFamily="18" charset="0"/>
              </a:rPr>
              <a:t>tpm2-tools package</a:t>
            </a:r>
            <a:r>
              <a:rPr lang="zh-TW" altLang="en-US" dirty="0">
                <a:cs typeface="Times New Roman" panose="02020603050405020304" pitchFamily="18" charset="0"/>
              </a:rPr>
              <a:t>內的</a:t>
            </a:r>
            <a:r>
              <a:rPr lang="en-US" altLang="zh-TW" dirty="0">
                <a:cs typeface="Times New Roman" panose="02020603050405020304" pitchFamily="18" charset="0"/>
              </a:rPr>
              <a:t>tpm2_verifysignature</a:t>
            </a:r>
            <a:r>
              <a:rPr lang="zh-TW" altLang="en-US" dirty="0">
                <a:cs typeface="Times New Roman" panose="02020603050405020304" pitchFamily="18" charset="0"/>
              </a:rPr>
              <a:t>指令的</a:t>
            </a:r>
            <a:r>
              <a:rPr lang="en-US" altLang="zh-TW" dirty="0">
                <a:cs typeface="Times New Roman" panose="02020603050405020304" pitchFamily="18" charset="0"/>
              </a:rPr>
              <a:t>source code</a:t>
            </a:r>
            <a:r>
              <a:rPr lang="zh-TW" altLang="en-US" dirty="0">
                <a:cs typeface="Times New Roman" panose="02020603050405020304" pitchFamily="18" charset="0"/>
              </a:rPr>
              <a:t>添加驗證成功後的訊息輸出。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cs typeface="Times New Roman" panose="02020603050405020304" pitchFamily="18" charset="0"/>
              </a:rPr>
              <a:t>補充最新完整</a:t>
            </a:r>
            <a:r>
              <a:rPr lang="en-US" altLang="zh-TW" dirty="0" err="1">
                <a:cs typeface="Times New Roman" panose="02020603050405020304" pitchFamily="18" charset="0"/>
              </a:rPr>
              <a:t>Msc</a:t>
            </a:r>
            <a:r>
              <a:rPr lang="zh-TW" altLang="en-US" dirty="0">
                <a:cs typeface="Times New Roman" panose="02020603050405020304" pitchFamily="18" charset="0"/>
              </a:rPr>
              <a:t>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cs typeface="Times New Roman" panose="02020603050405020304" pitchFamily="18" charset="0"/>
              </a:rPr>
              <a:t>將</a:t>
            </a:r>
            <a:r>
              <a:rPr lang="en-US" altLang="zh-TW" dirty="0" err="1"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cs typeface="Times New Roman" panose="02020603050405020304" pitchFamily="18" charset="0"/>
              </a:rPr>
              <a:t>定義到</a:t>
            </a:r>
            <a:r>
              <a:rPr lang="en-US" altLang="zh-TW" dirty="0" err="1">
                <a:cs typeface="Times New Roman" panose="02020603050405020304" pitchFamily="18" charset="0"/>
              </a:rPr>
              <a:t>nv</a:t>
            </a:r>
            <a:r>
              <a:rPr lang="zh-TW" altLang="en-US" dirty="0">
                <a:cs typeface="Times New Roman" panose="02020603050405020304" pitchFamily="18" charset="0"/>
              </a:rPr>
              <a:t>內，並能取出。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5.</a:t>
            </a:r>
            <a:r>
              <a:rPr lang="zh-TW" altLang="en-US" dirty="0">
                <a:cs typeface="Times New Roman" panose="02020603050405020304" pitchFamily="18" charset="0"/>
              </a:rPr>
              <a:t> 完整程式完成。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6.</a:t>
            </a:r>
            <a:r>
              <a:rPr lang="zh-TW" altLang="en-US" dirty="0">
                <a:cs typeface="Times New Roman" panose="02020603050405020304" pitchFamily="18" charset="0"/>
              </a:rPr>
              <a:t> 補充完整架構圖。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999000" lvl="2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	</a:t>
            </a:r>
            <a:endParaRPr lang="en-US" altLang="zh-TW" sz="16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進度統整</a:t>
            </a:r>
          </a:p>
        </p:txBody>
      </p:sp>
    </p:spTree>
    <p:extLst>
      <p:ext uri="{BB962C8B-B14F-4D97-AF65-F5344CB8AC3E}">
        <p14:creationId xmlns:p14="http://schemas.microsoft.com/office/powerpoint/2010/main" val="33013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-NAS(2022/11/18)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32B7DA-58B5-4836-AF95-D795419F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102" r="33654" b="5324"/>
          <a:stretch/>
        </p:blipFill>
        <p:spPr>
          <a:xfrm>
            <a:off x="1481235" y="1201850"/>
            <a:ext cx="9229530" cy="51311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http://78.65.83.168:5000/sharing/fdiznOrqH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347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專案需求 </a:t>
            </a:r>
            <a:r>
              <a:rPr lang="en-US" altLang="zh-TW" dirty="0">
                <a:cs typeface="Times New Roman" panose="02020603050405020304" pitchFamily="18" charset="0"/>
              </a:rPr>
              <a:t>(2022/11/24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67CAA9-A1E2-4F86-B78A-56E437953114}"/>
              </a:ext>
            </a:extLst>
          </p:cNvPr>
          <p:cNvSpPr txBox="1"/>
          <p:nvPr/>
        </p:nvSpPr>
        <p:spPr>
          <a:xfrm>
            <a:off x="838200" y="1406769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不能被打開看到程式產品內容。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只限於指定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Client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端能使用。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需要使用者的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 key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驗證模組需要以管理員身分執行。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(2022/12/14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6096000" y="1195692"/>
            <a:ext cx="6096000" cy="51552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20.0.1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273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需求列表</a:t>
            </a:r>
            <a:r>
              <a:rPr lang="en-US" altLang="zh-TW" dirty="0">
                <a:cs typeface="Times New Roman" panose="02020603050405020304" pitchFamily="18" charset="0"/>
              </a:rPr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硬體與環境需求 </a:t>
            </a:r>
            <a:r>
              <a:rPr lang="en-US" altLang="zh-TW" dirty="0">
                <a:cs typeface="Times New Roman" panose="02020603050405020304" pitchFamily="18" charset="0"/>
              </a:rPr>
              <a:t>(2023/02/15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5744308" y="1195692"/>
            <a:ext cx="6318738" cy="487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Ubuntu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20.04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libnatpmp1:amd64		20150609-7build1 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libtpm-unseal1		1.3.9.1-0.2ubuntu3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:UNSEAL1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libtpms0:amd64		0.9.2ppa1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0.7.0ppa1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swtpm-libs:amd64		0.7.0ppa1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swtpm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-tools		0.7.0ppa1		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tpm-udev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0.4	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tpm2-abrmd		2.3.1-1	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tpm2-tools		4.1.1-1ubuntu0.20.04.1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OpenSSL			1.1.1f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電腦內建，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1.1.1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本以上支持動態引擎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988088" y="1195692"/>
            <a:ext cx="5107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硬體列表：</a:t>
            </a:r>
          </a:p>
          <a:p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5160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模組列表 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(2022/11/13</a:t>
            </a:r>
            <a:r>
              <a:rPr lang="zh-TW" altLang="en-US" dirty="0">
                <a:latin typeface="標楷體" panose="03000509000000000000" pitchFamily="65" charset="-120"/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dirty="0">
              <a:latin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761E2B-ADFB-48A6-AE53-CE984874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53" y="1760374"/>
            <a:ext cx="5728094" cy="379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82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45570-A14C-4C94-A764-EBD689E0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92" y="1310640"/>
            <a:ext cx="7871216" cy="490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7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 </a:t>
            </a:r>
            <a:r>
              <a:rPr lang="en-US" altLang="zh-TW" dirty="0">
                <a:cs typeface="Times New Roman" panose="02020603050405020304" pitchFamily="18" charset="0"/>
              </a:rPr>
              <a:t>– 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en-US" altLang="zh-TW" dirty="0"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AC2615-1DDF-47C8-B890-E248B21F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56" y="1085125"/>
            <a:ext cx="6967961" cy="564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19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BB22E28-BFC3-4F99-BAA6-76073AA67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435" y="549185"/>
            <a:ext cx="11015946" cy="747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31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" r="85219" b="53891"/>
          <a:stretch/>
        </p:blipFill>
        <p:spPr>
          <a:xfrm>
            <a:off x="5520107" y="1303747"/>
            <a:ext cx="1654417" cy="53548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BF9F86-1366-4E29-BB50-2A1D68587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57" r="85152" b="11099"/>
          <a:stretch/>
        </p:blipFill>
        <p:spPr>
          <a:xfrm>
            <a:off x="8248991" y="1155559"/>
            <a:ext cx="1743785" cy="542262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5A7811-83CD-478A-AC72-69C0A7F0E4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2110689" y="1674750"/>
            <a:ext cx="763535" cy="72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BB6B11E-A5BF-4BC4-A609-78570D9BC7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3961682" y="1612510"/>
            <a:ext cx="763535" cy="72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9DE4025-04D1-474C-9226-5C7A08069A0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59696" y="1673000"/>
            <a:ext cx="763535" cy="720000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0690561-B8A6-44DE-A687-E715CCC6F97F}"/>
              </a:ext>
            </a:extLst>
          </p:cNvPr>
          <p:cNvCxnSpPr>
            <a:stCxn id="9" idx="3"/>
            <a:endCxn id="7" idx="1"/>
          </p:cNvCxnSpPr>
          <p:nvPr/>
        </p:nvCxnSpPr>
        <p:spPr>
          <a:xfrm>
            <a:off x="1023231" y="2033000"/>
            <a:ext cx="1087458" cy="1750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BF12AAF4-5431-40BE-A96D-622822488CA1}"/>
              </a:ext>
            </a:extLst>
          </p:cNvPr>
          <p:cNvSpPr/>
          <p:nvPr/>
        </p:nvSpPr>
        <p:spPr>
          <a:xfrm>
            <a:off x="1032180" y="1939391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私鑰簽名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91D5983-C58F-4462-8916-30204F1E18EB}"/>
              </a:ext>
            </a:extLst>
          </p:cNvPr>
          <p:cNvCxnSpPr/>
          <p:nvPr/>
        </p:nvCxnSpPr>
        <p:spPr>
          <a:xfrm>
            <a:off x="2903365" y="1972510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50A031B-0891-4942-8E05-360283CE9D69}"/>
              </a:ext>
            </a:extLst>
          </p:cNvPr>
          <p:cNvSpPr/>
          <p:nvPr/>
        </p:nvSpPr>
        <p:spPr>
          <a:xfrm>
            <a:off x="2917441" y="1986504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產生檔案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EB9CE68A-7368-439A-913D-3CE4D84E0BA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285678" y="3219895"/>
            <a:ext cx="763535" cy="720000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9614902-2EA1-4929-AFEF-0FD2C0C80CAC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049213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FEE36D05-F302-4CE0-951B-C9F9B983CCAB}"/>
              </a:ext>
            </a:extLst>
          </p:cNvPr>
          <p:cNvSpPr/>
          <p:nvPr/>
        </p:nvSpPr>
        <p:spPr>
          <a:xfrm>
            <a:off x="965925" y="3570545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公鑰解密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07F39F0-EC04-495F-8928-B0432A7A7FA7}"/>
              </a:ext>
            </a:extLst>
          </p:cNvPr>
          <p:cNvCxnSpPr/>
          <p:nvPr/>
        </p:nvCxnSpPr>
        <p:spPr>
          <a:xfrm>
            <a:off x="2903365" y="3579895"/>
            <a:ext cx="1074467" cy="13994"/>
          </a:xfrm>
          <a:prstGeom prst="straightConnector1">
            <a:avLst/>
          </a:prstGeom>
          <a:ln w="19050">
            <a:solidFill>
              <a:srgbClr val="380C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EF22C54-8027-49CB-8CB5-87B44119802F}"/>
              </a:ext>
            </a:extLst>
          </p:cNvPr>
          <p:cNvSpPr/>
          <p:nvPr/>
        </p:nvSpPr>
        <p:spPr>
          <a:xfrm>
            <a:off x="2917441" y="3593889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比對內容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3F445579-5F2B-474F-B91E-0350CF65A3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3950728" y="3264111"/>
            <a:ext cx="763535" cy="72000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65A8F3DB-0A77-4B64-B50C-E6F226D279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2132792" y="3219877"/>
            <a:ext cx="763535" cy="720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A758F6B-C8D1-42F2-8D8D-66275203469D}"/>
              </a:ext>
            </a:extLst>
          </p:cNvPr>
          <p:cNvSpPr/>
          <p:nvPr/>
        </p:nvSpPr>
        <p:spPr>
          <a:xfrm>
            <a:off x="5194998" y="984738"/>
            <a:ext cx="2282741" cy="567383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1A8909D-6182-4C91-83AB-AAC7A06B9ADB}"/>
              </a:ext>
            </a:extLst>
          </p:cNvPr>
          <p:cNvSpPr/>
          <p:nvPr/>
        </p:nvSpPr>
        <p:spPr>
          <a:xfrm>
            <a:off x="7477739" y="984738"/>
            <a:ext cx="2759446" cy="1475293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826993D-4A36-4780-ADAE-42E7DAD20522}"/>
              </a:ext>
            </a:extLst>
          </p:cNvPr>
          <p:cNvCxnSpPr>
            <a:stCxn id="24" idx="3"/>
          </p:cNvCxnSpPr>
          <p:nvPr/>
        </p:nvCxnSpPr>
        <p:spPr>
          <a:xfrm flipV="1">
            <a:off x="10237185" y="1718268"/>
            <a:ext cx="594938" cy="41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4BBD794D-DDEF-4DA5-934E-C296DE867102}"/>
              </a:ext>
            </a:extLst>
          </p:cNvPr>
          <p:cNvSpPr/>
          <p:nvPr/>
        </p:nvSpPr>
        <p:spPr>
          <a:xfrm>
            <a:off x="10832123" y="1533602"/>
            <a:ext cx="137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出貨前準備</a:t>
            </a:r>
          </a:p>
        </p:txBody>
      </p:sp>
    </p:spTree>
    <p:extLst>
      <p:ext uri="{BB962C8B-B14F-4D97-AF65-F5344CB8AC3E}">
        <p14:creationId xmlns:p14="http://schemas.microsoft.com/office/powerpoint/2010/main" val="50888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>
                <a:cs typeface="Times New Roman" panose="02020603050405020304" pitchFamily="18" charset="0"/>
              </a:rPr>
              <a:t>系統流程圖 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2023/03/24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DF9783-B1A3-4702-9072-178F6633C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0"/>
          <a:stretch/>
        </p:blipFill>
        <p:spPr>
          <a:xfrm>
            <a:off x="279054" y="3014503"/>
            <a:ext cx="11234105" cy="233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92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2022/11/13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76E79C-D802-4ABE-BAB3-772A651B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48" y="1534160"/>
            <a:ext cx="4937703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2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-NAS(2022/11/28)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C10B522-82E3-49C6-B439-8D08120A8BB3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http://78.65.83.168:5000/sharing/yeaUo9QZm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D985E9-733E-4CE3-A7B6-A0EB4BC0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10" y="1225442"/>
            <a:ext cx="9132979" cy="50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6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A75793-121C-4D84-8579-11BA4D10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723" y="995681"/>
            <a:ext cx="5241313" cy="586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65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E768DE-450C-4BA4-A0B2-24E6D9FD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5" y="3315362"/>
            <a:ext cx="6934215" cy="306534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D7D2BE3-6243-4E2E-973E-7E81C8ADD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75" y="1107322"/>
            <a:ext cx="6976312" cy="21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98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系統分析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時序圖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1460BB-D20F-4A63-AA23-CDA04697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55" y="967008"/>
            <a:ext cx="7012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7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專案架構圖 </a:t>
            </a:r>
            <a:r>
              <a:rPr lang="en-US" altLang="zh-TW" dirty="0">
                <a:cs typeface="Times New Roman" panose="02020603050405020304" pitchFamily="18" charset="0"/>
              </a:rPr>
              <a:t>(2022/12/09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E55129B-0768-401E-907F-0269F5E3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04" y="1270070"/>
            <a:ext cx="6818591" cy="45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1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2022/11/30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CB4C1CE-CBAB-4C2B-9B9A-0F6C4EAD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4082"/>
            <a:ext cx="9074704" cy="71999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C678E7-60CB-4E0C-920B-3A0018F6D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838200" y="2313392"/>
            <a:ext cx="2335438" cy="2231215"/>
          </a:xfrm>
          <a:prstGeom prst="rect">
            <a:avLst/>
          </a:prstGeom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8186511D-2D0A-452C-B007-7248298A7E51}"/>
              </a:ext>
            </a:extLst>
          </p:cNvPr>
          <p:cNvSpPr/>
          <p:nvPr/>
        </p:nvSpPr>
        <p:spPr>
          <a:xfrm>
            <a:off x="1166867" y="2660979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E105B1-98DD-4369-8B2A-FAA47D929786}"/>
              </a:ext>
            </a:extLst>
          </p:cNvPr>
          <p:cNvSpPr txBox="1"/>
          <p:nvPr/>
        </p:nvSpPr>
        <p:spPr>
          <a:xfrm>
            <a:off x="3634154" y="2426114"/>
            <a:ext cx="280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製造商配置服務器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732CE6C-2C91-45D8-BF59-B5634D4E60E3}"/>
              </a:ext>
            </a:extLst>
          </p:cNvPr>
          <p:cNvCxnSpPr/>
          <p:nvPr/>
        </p:nvCxnSpPr>
        <p:spPr>
          <a:xfrm flipH="1" flipV="1">
            <a:off x="3851448" y="2246355"/>
            <a:ext cx="291402" cy="2477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7C3A8A-9480-4703-9AA2-4FA03582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952" b="8854"/>
          <a:stretch/>
        </p:blipFill>
        <p:spPr>
          <a:xfrm>
            <a:off x="838200" y="1315929"/>
            <a:ext cx="6175549" cy="12660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586469D-95E1-44E0-96EA-468743E0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530" y="1382905"/>
            <a:ext cx="3446158" cy="12394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0D068AE-D580-4086-82FA-D9173078CBA2}"/>
              </a:ext>
            </a:extLst>
          </p:cNvPr>
          <p:cNvSpPr txBox="1"/>
          <p:nvPr/>
        </p:nvSpPr>
        <p:spPr>
          <a:xfrm>
            <a:off x="6722347" y="2622312"/>
            <a:ext cx="5184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r>
              <a:rPr lang="en-US" altLang="zh-TW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py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程式是否順利能執行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Linux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指令並且回傳結果</a:t>
            </a:r>
          </a:p>
        </p:txBody>
      </p:sp>
    </p:spTree>
    <p:extLst>
      <p:ext uri="{BB962C8B-B14F-4D97-AF65-F5344CB8AC3E}">
        <p14:creationId xmlns:p14="http://schemas.microsoft.com/office/powerpoint/2010/main" val="2875800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9AEE03-F5C2-4709-BC15-EFC6E5C7D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525"/>
            <a:ext cx="7908868" cy="48232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5FB6213-5DE7-4923-9867-9C98180B3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67" t="3487"/>
          <a:stretch/>
        </p:blipFill>
        <p:spPr>
          <a:xfrm>
            <a:off x="9188572" y="1514525"/>
            <a:ext cx="2335438" cy="2231215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2A1CC13-80BB-4E16-8062-C1973327B7AE}"/>
              </a:ext>
            </a:extLst>
          </p:cNvPr>
          <p:cNvSpPr/>
          <p:nvPr/>
        </p:nvSpPr>
        <p:spPr>
          <a:xfrm>
            <a:off x="10356291" y="1987981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ACE51F5-77F6-497C-8076-75DAC6F08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93259"/>
            <a:ext cx="8053238" cy="169165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1BE51EC-3540-4C8C-89F4-DC558B1767DB}"/>
              </a:ext>
            </a:extLst>
          </p:cNvPr>
          <p:cNvSpPr txBox="1"/>
          <p:nvPr/>
        </p:nvSpPr>
        <p:spPr>
          <a:xfrm>
            <a:off x="838200" y="4007137"/>
            <a:ext cx="546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檢視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ek.pub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033189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2022/12/08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2CBB70-9D63-4ADB-AFA8-B38057EF4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013"/>
            <a:ext cx="5613748" cy="370797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E88BF38-38C1-4DE6-816C-4D55C8CE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074" y="1575013"/>
            <a:ext cx="4136581" cy="367921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B75576A-A4B4-4EC6-8136-7C49528C58E6}"/>
              </a:ext>
            </a:extLst>
          </p:cNvPr>
          <p:cNvSpPr txBox="1"/>
          <p:nvPr/>
        </p:nvSpPr>
        <p:spPr>
          <a:xfrm>
            <a:off x="1517301" y="5374788"/>
            <a:ext cx="86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46FD19-E5DE-40BF-8E3F-A3C36387AD07}"/>
              </a:ext>
            </a:extLst>
          </p:cNvPr>
          <p:cNvSpPr txBox="1"/>
          <p:nvPr/>
        </p:nvSpPr>
        <p:spPr>
          <a:xfrm>
            <a:off x="6997214" y="5357148"/>
            <a:ext cx="11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進制</a:t>
            </a:r>
          </a:p>
        </p:txBody>
      </p:sp>
    </p:spTree>
    <p:extLst>
      <p:ext uri="{BB962C8B-B14F-4D97-AF65-F5344CB8AC3E}">
        <p14:creationId xmlns:p14="http://schemas.microsoft.com/office/powerpoint/2010/main" val="697684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BE43A2D-3A1C-44BB-8668-36D64E8FD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1" b="17224"/>
          <a:stretch/>
        </p:blipFill>
        <p:spPr>
          <a:xfrm>
            <a:off x="838200" y="1807994"/>
            <a:ext cx="7704968" cy="5652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AFF0EEA-3081-4156-85F0-DDD077AC61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441"/>
          <a:stretch/>
        </p:blipFill>
        <p:spPr>
          <a:xfrm>
            <a:off x="8526524" y="1262314"/>
            <a:ext cx="3486786" cy="17655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02304D3-3FA5-482C-90B4-A196B8C7C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21972"/>
            <a:ext cx="7913914" cy="5652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BC6EF0-B725-49C3-BAF8-0A1994CA3D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95"/>
          <a:stretch/>
        </p:blipFill>
        <p:spPr>
          <a:xfrm>
            <a:off x="8543168" y="3429000"/>
            <a:ext cx="2167766" cy="10164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B828078-0C8F-49CA-ACE3-B463A563AF4D}"/>
              </a:ext>
            </a:extLst>
          </p:cNvPr>
          <p:cNvSpPr txBox="1"/>
          <p:nvPr/>
        </p:nvSpPr>
        <p:spPr>
          <a:xfrm>
            <a:off x="838200" y="1262314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產生一組非對稱式的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密鑰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DE2DF82-1BA9-42EC-9C1A-88CD497D3C29}"/>
              </a:ext>
            </a:extLst>
          </p:cNvPr>
          <p:cNvSpPr txBox="1"/>
          <p:nvPr/>
        </p:nvSpPr>
        <p:spPr>
          <a:xfrm>
            <a:off x="10705681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3E8BDF-A5FB-4BB4-BBE0-85B5E359DB59}"/>
              </a:ext>
            </a:extLst>
          </p:cNvPr>
          <p:cNvSpPr txBox="1"/>
          <p:nvPr/>
        </p:nvSpPr>
        <p:spPr>
          <a:xfrm>
            <a:off x="9099620" y="2835692"/>
            <a:ext cx="729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7151BA-A68C-4A26-BE79-264DE65A1D3F}"/>
              </a:ext>
            </a:extLst>
          </p:cNvPr>
          <p:cNvSpPr txBox="1"/>
          <p:nvPr/>
        </p:nvSpPr>
        <p:spPr>
          <a:xfrm>
            <a:off x="838200" y="319446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public.pem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(message.txt):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606D2C-8E12-4220-B10C-1C098DBB5D74}"/>
              </a:ext>
            </a:extLst>
          </p:cNvPr>
          <p:cNvSpPr txBox="1"/>
          <p:nvPr/>
        </p:nvSpPr>
        <p:spPr>
          <a:xfrm>
            <a:off x="9686620" y="4369056"/>
            <a:ext cx="882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B568CB-55BC-4561-9EE4-A2FDA6541441}"/>
              </a:ext>
            </a:extLst>
          </p:cNvPr>
          <p:cNvSpPr txBox="1"/>
          <p:nvPr/>
        </p:nvSpPr>
        <p:spPr>
          <a:xfrm>
            <a:off x="8653933" y="4369056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加密後</a:t>
            </a:r>
          </a:p>
        </p:txBody>
      </p:sp>
    </p:spTree>
    <p:extLst>
      <p:ext uri="{BB962C8B-B14F-4D97-AF65-F5344CB8AC3E}">
        <p14:creationId xmlns:p14="http://schemas.microsoft.com/office/powerpoint/2010/main" val="2898327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D15DECE-CABF-99CA-77B8-29292627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2023/02/13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94BC16F-A9FA-48F0-BACC-2BFEC0EF1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87" y="1883453"/>
            <a:ext cx="9212631" cy="8797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9ABF8A9-F263-46B5-ACF1-684DB13F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141" y="1295920"/>
            <a:ext cx="1170121" cy="126662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624166D-9657-4E01-9B12-46C1144B1F60}"/>
              </a:ext>
            </a:extLst>
          </p:cNvPr>
          <p:cNvSpPr txBox="1"/>
          <p:nvPr/>
        </p:nvSpPr>
        <p:spPr>
          <a:xfrm>
            <a:off x="838200" y="1280275"/>
            <a:ext cx="552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private.pem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私鑰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解密檔案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message.enc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):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8333519-796D-41A4-A36C-36E5D8405FD6}"/>
              </a:ext>
            </a:extLst>
          </p:cNvPr>
          <p:cNvSpPr txBox="1"/>
          <p:nvPr/>
        </p:nvSpPr>
        <p:spPr>
          <a:xfrm>
            <a:off x="10559514" y="2404008"/>
            <a:ext cx="89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解密後</a:t>
            </a:r>
          </a:p>
        </p:txBody>
      </p:sp>
    </p:spTree>
    <p:extLst>
      <p:ext uri="{BB962C8B-B14F-4D97-AF65-F5344CB8AC3E}">
        <p14:creationId xmlns:p14="http://schemas.microsoft.com/office/powerpoint/2010/main" val="2279634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-NAS(2022/12/05)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653DAB-2A19-4318-B7E7-7FF33C22E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34" y="1261453"/>
            <a:ext cx="8955932" cy="48423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6F109C6-242E-4151-BAB9-C3DF18EAE112}"/>
              </a:ext>
            </a:extLst>
          </p:cNvPr>
          <p:cNvSpPr txBox="1"/>
          <p:nvPr/>
        </p:nvSpPr>
        <p:spPr>
          <a:xfrm>
            <a:off x="838200" y="6406993"/>
            <a:ext cx="626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http://78.65.83.168:5000/sharing/irYYUtdS8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6006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8A9E48E-B178-4F6F-B03F-05A913F3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53699"/>
            <a:ext cx="8587586" cy="41323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2023/03/15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4DA9464-1EB5-4C4F-B043-05898B8A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787" y="1343989"/>
            <a:ext cx="1372734" cy="10458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FD0FA12-3A74-4EA3-B865-A76CD908BF41}"/>
              </a:ext>
            </a:extLst>
          </p:cNvPr>
          <p:cNvSpPr txBox="1"/>
          <p:nvPr/>
        </p:nvSpPr>
        <p:spPr>
          <a:xfrm>
            <a:off x="838200" y="2080009"/>
            <a:ext cx="8587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rsa.ctx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包含了公、私鑰的上下文件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message.dat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檔案內容進行簽名，並將數位簽章檔案存為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sig.rssa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檔案。</a:t>
            </a:r>
          </a:p>
        </p:txBody>
      </p:sp>
    </p:spTree>
    <p:extLst>
      <p:ext uri="{BB962C8B-B14F-4D97-AF65-F5344CB8AC3E}">
        <p14:creationId xmlns:p14="http://schemas.microsoft.com/office/powerpoint/2010/main" val="1585198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0.000000] </a:t>
            </a:r>
            <a:r>
              <a:rPr lang="en-US" altLang="zh-TW" sz="2000" dirty="0" err="1">
                <a:cs typeface="Times New Roman" panose="02020603050405020304" pitchFamily="18" charset="0"/>
              </a:rPr>
              <a:t>efi</a:t>
            </a:r>
            <a:r>
              <a:rPr lang="en-US" altLang="zh-TW" sz="2000" dirty="0">
                <a:cs typeface="Times New Roman" panose="02020603050405020304" pitchFamily="18" charset="0"/>
              </a:rPr>
              <a:t>: ACPI 2.0=0x8c06b000 ACPI=0x8c06b000 </a:t>
            </a:r>
            <a:r>
              <a:rPr lang="en-US" altLang="zh-TW" sz="2000" dirty="0" err="1">
                <a:cs typeface="Times New Roman" panose="02020603050405020304" pitchFamily="18" charset="0"/>
              </a:rPr>
              <a:t>TPMFinalLog</a:t>
            </a:r>
            <a:r>
              <a:rPr lang="en-US" altLang="zh-TW" sz="2000" dirty="0">
                <a:cs typeface="Times New Roman" panose="02020603050405020304" pitchFamily="18" charset="0"/>
              </a:rPr>
              <a:t>=0x8c0d5000 SMBIOS=0x8c9e2000 SMBIOS 3.0=0x8c9e1000 MEMATTR=0x8a576018 ESRT=0x8a57ab18 </a:t>
            </a:r>
            <a:r>
              <a:rPr lang="en-US" altLang="zh-TW" sz="2000" dirty="0" err="1">
                <a:cs typeface="Times New Roman" panose="02020603050405020304" pitchFamily="18" charset="0"/>
              </a:rPr>
              <a:t>MOKvar</a:t>
            </a:r>
            <a:r>
              <a:rPr lang="en-US" altLang="zh-TW" sz="2000" dirty="0">
                <a:cs typeface="Times New Roman" panose="02020603050405020304" pitchFamily="18" charset="0"/>
              </a:rPr>
              <a:t>=0x8a565000 RNG=0x8bc1b018 </a:t>
            </a:r>
            <a:r>
              <a:rPr lang="en-US" altLang="zh-TW" sz="2000" dirty="0" err="1">
                <a:cs typeface="Times New Roman" panose="02020603050405020304" pitchFamily="18" charset="0"/>
              </a:rPr>
              <a:t>TPMEventLog</a:t>
            </a:r>
            <a:r>
              <a:rPr lang="en-US" altLang="zh-TW" sz="2000" dirty="0">
                <a:cs typeface="Times New Roman" panose="02020603050405020304" pitchFamily="18" charset="0"/>
              </a:rPr>
              <a:t>=0x856a9018 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0.032200] ACPI: TPM2 0x000000008C0B9A48 000034 (v04 ALASKA A M I    00000001 AMI  00000000)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[    0.032257] ACPI: Reserving TPM2 table memory at [mem 0x8c0b9a48-0x8c0b9a7b]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6FEBF37-0564-43EA-B631-C7D136D5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6160"/>
            <a:ext cx="7585958" cy="16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8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TPM2_PT_FAMILY_INDICATOR:  raw: 0x322E3000  value: "2.0“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TPM2_PT_LEVEL:  raw: 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TPM2_PT_REVISION:  value: 1.38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TPM2_PT_DAY_OF_YEAR:  raw: 0x8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TPM2_PT_YEAR:  raw: 0x7E2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TPM2_PT_MANUFACTURER:  raw: 0x494E5443  value: "INTC“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TPM2_PT_VENDOR_STRING_1:  raw: 0x496E7465  value: "</a:t>
            </a:r>
            <a:r>
              <a:rPr lang="en-US" altLang="zh-TW" sz="1800" dirty="0" err="1">
                <a:cs typeface="Times New Roman" panose="02020603050405020304" pitchFamily="18" charset="0"/>
              </a:rPr>
              <a:t>Inte</a:t>
            </a:r>
            <a:r>
              <a:rPr lang="en-US" altLang="zh-TW" sz="1800" dirty="0">
                <a:cs typeface="Times New Roman" panose="02020603050405020304" pitchFamily="18" charset="0"/>
              </a:rPr>
              <a:t>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TPM2_PT_VENDOR_STRING_2:  raw: 0x6C000000  value: "l“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TPM2_PT_VENDOR_STRING_3: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TPM2_PT_VENDOR_STRING_4:  raw: 0x0  value: "“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TPM2_PT_VENDOR_TPM_TYPE: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TPM2_PT_FIRMWARE_VERSION_1:  raw: 0x1930001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TPM2_PT_FIRMWARE_VERSION_2: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TPM2_PT_INPUT_BUFFER:  raw: 0x400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TPM2_PT_HR_TRANSIENT_MIN: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TPM2_PT_HR_PERSISTENT_MIN:  raw:0x7</a:t>
            </a:r>
          </a:p>
        </p:txBody>
      </p:sp>
    </p:spTree>
    <p:extLst>
      <p:ext uri="{BB962C8B-B14F-4D97-AF65-F5344CB8AC3E}">
        <p14:creationId xmlns:p14="http://schemas.microsoft.com/office/powerpoint/2010/main" val="261425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TPM2_PT_HR_LOADED_MIN: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TPM2_PT_ACTIVE_SESSIONS_MAX:  raw: 0x40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TPM2_PT_PCR_COUNT:  raw: 0x18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TPM2_PT_PCR_SELECT_MIN:  raw: 0x3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TPM2_PT_CONTEXT_GAP_MAX:  raw: 0xFFFFFFFF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TPM2_PT_NV_COUNTERS_MAX:  raw: 0x80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TPM2_PT_NV_INDEX_MAX:  raw: 0x800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TPM2_PT_MEMORY: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TPM2_PT_CLOCK_UPDATE:  raw: 0x400000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TPM2_PT_CONTEXT_HASH:  raw: 0xB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TPM2_PT_CONTEXT_SYM:  raw: 0x6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TPM2_PT_CONTEXT_SYM_SIZE:  raw: 0x100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TPM2_PT_ORDERLY_COUNT:  raw: 0xFF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TPM2_PT_MAX_COMMAND_SIZE: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TPM2_PT_MAX_RESPONSE_SIZE:  raw: 0xF80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TPM2_PT_MAX_DIGEST:  raw: 0x20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TPM2_PT_MAX_OBJECT_CONTEXT:  raw: 0x3A0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TPM2_PT_MAX_SESSION_CONTEXT:  raw: 0xF8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TPM2_PT_PS_FAMILY_INDICATOR:  raw:0x1</a:t>
            </a:r>
          </a:p>
        </p:txBody>
      </p:sp>
    </p:spTree>
    <p:extLst>
      <p:ext uri="{BB962C8B-B14F-4D97-AF65-F5344CB8AC3E}">
        <p14:creationId xmlns:p14="http://schemas.microsoft.com/office/powerpoint/2010/main" val="4176860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2023/03/17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規格紀錄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TPM2_PT_PS_LEVEL: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TPM2_PT_PS_REVISION:  raw: 0x103TPM2_PT_PS_DAY_OF_YEAR: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TPM2_PT_PS_YEAR: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TPM2_PT_SPLIT_MAX:  raw: 0x80TPM2_PT_TOTAL_COMMANDS: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TPM2_PT_LIBRARY_COMMANDS:  raw: 0x64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TPM2_PT_VENDOR_COMMANDS:  raw: 0x0</a:t>
            </a: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TPM2_PT_NV_BUFFER_MAX:  raw: 0x800TPM2_PT_MODES:  raw: 0x0</a:t>
            </a:r>
          </a:p>
        </p:txBody>
      </p:sp>
    </p:spTree>
    <p:extLst>
      <p:ext uri="{BB962C8B-B14F-4D97-AF65-F5344CB8AC3E}">
        <p14:creationId xmlns:p14="http://schemas.microsoft.com/office/powerpoint/2010/main" val="506481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DCC77D9-0866-4023-B640-54E50094CB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6" b="11648"/>
          <a:stretch/>
        </p:blipFill>
        <p:spPr>
          <a:xfrm>
            <a:off x="838200" y="1245898"/>
            <a:ext cx="9144000" cy="994788"/>
          </a:xfrm>
          <a:prstGeom prst="rect">
            <a:avLst/>
          </a:prstGeom>
        </p:spPr>
      </p:pic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E753F652-31F8-4A4A-B0E7-B8ACE6DB7218}"/>
              </a:ext>
            </a:extLst>
          </p:cNvPr>
          <p:cNvSpPr txBox="1">
            <a:spLocks/>
          </p:cNvSpPr>
          <p:nvPr/>
        </p:nvSpPr>
        <p:spPr>
          <a:xfrm>
            <a:off x="838199" y="2240686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，並且驗證正確的檔案，依照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說明，驗證成功應該要出現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TPMT_TK_VERIFIED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C6BAD1-F07E-4AD7-8E59-22BA2B3E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6" t="18406" r="68507" b="65843"/>
          <a:stretch/>
        </p:blipFill>
        <p:spPr>
          <a:xfrm>
            <a:off x="838199" y="4813808"/>
            <a:ext cx="1145512" cy="108019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5FD701-3449-42B5-A680-EC7086F1B6E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8" t="39138" r="52134" b="44158"/>
          <a:stretch/>
        </p:blipFill>
        <p:spPr>
          <a:xfrm>
            <a:off x="6336743" y="3111258"/>
            <a:ext cx="1145512" cy="108019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0DFBEDD-1797-4078-8F6B-3A098071DCF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9" t="20310" r="1914" b="63938"/>
          <a:stretch/>
        </p:blipFill>
        <p:spPr>
          <a:xfrm>
            <a:off x="838199" y="3111258"/>
            <a:ext cx="1145512" cy="1080197"/>
          </a:xfrm>
          <a:prstGeom prst="rect">
            <a:avLst/>
          </a:prstGeom>
        </p:spPr>
      </p:pic>
      <p:sp>
        <p:nvSpPr>
          <p:cNvPr id="14" name="內容版面配置區 1">
            <a:extLst>
              <a:ext uri="{FF2B5EF4-FFF2-40B4-BE49-F238E27FC236}">
                <a16:creationId xmlns:a16="http://schemas.microsoft.com/office/drawing/2014/main" id="{8DAD9799-8E86-4D42-8365-C9CFDFF4047C}"/>
              </a:ext>
            </a:extLst>
          </p:cNvPr>
          <p:cNvSpPr txBox="1">
            <a:spLocks/>
          </p:cNvSpPr>
          <p:nvPr/>
        </p:nvSpPr>
        <p:spPr>
          <a:xfrm>
            <a:off x="1964451" y="3111258"/>
            <a:ext cx="4239150" cy="10801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上下文檔案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包含了從</a:t>
            </a:r>
            <a:r>
              <a:rPr lang="en-US" altLang="zh-TW" sz="1800" dirty="0">
                <a:cs typeface="Times New Roman" panose="02020603050405020304" pitchFamily="18" charset="0"/>
              </a:rPr>
              <a:t>TPM</a:t>
            </a:r>
            <a:r>
              <a:rPr lang="zh-TW" altLang="en-US" sz="1800" dirty="0">
                <a:cs typeface="Times New Roman" panose="02020603050405020304" pitchFamily="18" charset="0"/>
              </a:rPr>
              <a:t>內加密過後取出的公、私鑰匙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736EAABB-39A9-4F11-AC14-4932E223DAF8}"/>
              </a:ext>
            </a:extLst>
          </p:cNvPr>
          <p:cNvSpPr txBox="1">
            <a:spLocks/>
          </p:cNvSpPr>
          <p:nvPr/>
        </p:nvSpPr>
        <p:spPr>
          <a:xfrm>
            <a:off x="7482255" y="3111257"/>
            <a:ext cx="3804976" cy="1080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cs typeface="Times New Roman" panose="02020603050405020304" pitchFamily="18" charset="0"/>
              </a:rPr>
              <a:t>用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裡面的私鑰對</a:t>
            </a:r>
            <a:r>
              <a:rPr lang="en-US" altLang="zh-TW" sz="1800" dirty="0">
                <a:cs typeface="Times New Roman" panose="02020603050405020304" pitchFamily="18" charset="0"/>
              </a:rPr>
              <a:t>CO.dat</a:t>
            </a:r>
            <a:r>
              <a:rPr lang="zh-TW" altLang="en-US" sz="1800" dirty="0">
                <a:cs typeface="Times New Roman" panose="02020603050405020304" pitchFamily="18" charset="0"/>
              </a:rPr>
              <a:t>簽名後產生的檔案</a:t>
            </a:r>
            <a:r>
              <a:rPr lang="en-US" altLang="zh-TW" sz="18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內容版面配置區 1">
            <a:extLst>
              <a:ext uri="{FF2B5EF4-FFF2-40B4-BE49-F238E27FC236}">
                <a16:creationId xmlns:a16="http://schemas.microsoft.com/office/drawing/2014/main" id="{8B70D3D7-54E7-4120-ADE7-1DB98F302009}"/>
              </a:ext>
            </a:extLst>
          </p:cNvPr>
          <p:cNvSpPr txBox="1">
            <a:spLocks/>
          </p:cNvSpPr>
          <p:nvPr/>
        </p:nvSpPr>
        <p:spPr>
          <a:xfrm>
            <a:off x="1983711" y="4852026"/>
            <a:ext cx="4239150" cy="1041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一般文件檔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1.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內的私鑰簽名出數位簽章</a:t>
            </a:r>
            <a:endParaRPr lang="en-US" altLang="zh-TW" sz="18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1800" dirty="0">
                <a:cs typeface="Times New Roman" panose="02020603050405020304" pitchFamily="18" charset="0"/>
              </a:rPr>
              <a:t>2.</a:t>
            </a:r>
            <a:r>
              <a:rPr lang="zh-TW" altLang="en-US" sz="1800" dirty="0">
                <a:cs typeface="Times New Roman" panose="02020603050405020304" pitchFamily="18" charset="0"/>
              </a:rPr>
              <a:t>用來讓</a:t>
            </a:r>
            <a:r>
              <a:rPr lang="en-US" altLang="zh-TW" sz="18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1800" dirty="0">
                <a:cs typeface="Times New Roman" panose="02020603050405020304" pitchFamily="18" charset="0"/>
              </a:rPr>
              <a:t>內的公鑰解密數位簽章後驗證用</a:t>
            </a: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7" name="內容版面配置區 1">
            <a:extLst>
              <a:ext uri="{FF2B5EF4-FFF2-40B4-BE49-F238E27FC236}">
                <a16:creationId xmlns:a16="http://schemas.microsoft.com/office/drawing/2014/main" id="{CCC98634-FA47-42D8-8818-BB76B2538172}"/>
              </a:ext>
            </a:extLst>
          </p:cNvPr>
          <p:cNvSpPr txBox="1">
            <a:spLocks/>
          </p:cNvSpPr>
          <p:nvPr/>
        </p:nvSpPr>
        <p:spPr>
          <a:xfrm>
            <a:off x="9894696" y="1271969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281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2023/03/22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379E99-6666-4C13-A7CF-B7197BF83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26300"/>
          <a:stretch/>
        </p:blipFill>
        <p:spPr>
          <a:xfrm>
            <a:off x="838200" y="1201850"/>
            <a:ext cx="9144000" cy="3617407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D311C39C-772E-45FA-B0EC-6E19B28E515E}"/>
              </a:ext>
            </a:extLst>
          </p:cNvPr>
          <p:cNvSpPr txBox="1">
            <a:spLocks/>
          </p:cNvSpPr>
          <p:nvPr/>
        </p:nvSpPr>
        <p:spPr>
          <a:xfrm>
            <a:off x="747764" y="4819257"/>
            <a:ext cx="10214988" cy="5829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>
                <a:cs typeface="Times New Roman" panose="02020603050405020304" pitchFamily="18" charset="0"/>
              </a:rPr>
              <a:t>輸入</a:t>
            </a:r>
            <a:r>
              <a:rPr lang="en-US" altLang="zh-TW" sz="18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1800" dirty="0">
                <a:cs typeface="Times New Roman" panose="02020603050405020304" pitchFamily="18" charset="0"/>
              </a:rPr>
              <a:t>，並且驗證錯誤的檔案，依照</a:t>
            </a:r>
            <a:r>
              <a:rPr lang="en-US" altLang="zh-TW" sz="1800" dirty="0">
                <a:cs typeface="Times New Roman" panose="02020603050405020304" pitchFamily="18" charset="0"/>
              </a:rPr>
              <a:t>tpm2-tools home</a:t>
            </a:r>
            <a:r>
              <a:rPr lang="zh-TW" altLang="en-US" sz="1800" dirty="0">
                <a:cs typeface="Times New Roman" panose="02020603050405020304" pitchFamily="18" charset="0"/>
              </a:rPr>
              <a:t>說明，驗證失敗應該要出現</a:t>
            </a:r>
            <a:r>
              <a:rPr lang="en-US" altLang="zh-TW" sz="1800" dirty="0">
                <a:cs typeface="Times New Roman" panose="02020603050405020304" pitchFamily="18" charset="0"/>
              </a:rPr>
              <a:t>TPM_RC_SIGNATURE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D8E76F-C0B2-4C18-8F52-909CD9B9D08A}"/>
              </a:ext>
            </a:extLst>
          </p:cNvPr>
          <p:cNvSpPr/>
          <p:nvPr/>
        </p:nvSpPr>
        <p:spPr>
          <a:xfrm>
            <a:off x="54846" y="994787"/>
            <a:ext cx="11600823" cy="95459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C9543103-0FE2-4740-BFA9-80E0FF264422}"/>
              </a:ext>
            </a:extLst>
          </p:cNvPr>
          <p:cNvSpPr txBox="1">
            <a:spLocks/>
          </p:cNvSpPr>
          <p:nvPr/>
        </p:nvSpPr>
        <p:spPr>
          <a:xfrm>
            <a:off x="9934471" y="1949380"/>
            <a:ext cx="231698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b="1" dirty="0">
                <a:cs typeface="Times New Roman" panose="02020603050405020304" pitchFamily="18" charset="0"/>
              </a:rPr>
              <a:t>此為測試用電腦畫面</a:t>
            </a:r>
            <a:endParaRPr lang="en-US" altLang="zh-TW" sz="1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88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E5BB9-D431-4798-B7B3-4F6E00170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"/>
          <a:stretch/>
        </p:blipFill>
        <p:spPr>
          <a:xfrm>
            <a:off x="838200" y="1421301"/>
            <a:ext cx="9870699" cy="34688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E0391CA-F766-4B8E-BB5C-A89ACEB1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069261"/>
            <a:ext cx="8423839" cy="1911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C3E26A9-0FB0-4E25-A4A5-459E53AFA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674" y="4537165"/>
            <a:ext cx="893538" cy="91870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D3E0441-711A-4280-8198-9242F29D3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674" y="1771330"/>
            <a:ext cx="3429297" cy="1402202"/>
          </a:xfrm>
          <a:prstGeom prst="rect">
            <a:avLst/>
          </a:prstGeom>
        </p:spPr>
      </p:pic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9CF3D50F-E356-4A95-8C57-28B991DA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739"/>
            <a:ext cx="5369935" cy="5384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定義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位置的大小以及權限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CD4347F0-CEF6-47D5-8211-752ECB12DFC7}"/>
              </a:ext>
            </a:extLst>
          </p:cNvPr>
          <p:cNvSpPr txBox="1">
            <a:spLocks/>
          </p:cNvSpPr>
          <p:nvPr/>
        </p:nvSpPr>
        <p:spPr>
          <a:xfrm>
            <a:off x="7400674" y="33009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要存入</a:t>
            </a:r>
            <a:r>
              <a:rPr lang="en-US" altLang="zh-TW" sz="2000" dirty="0" err="1">
                <a:cs typeface="Times New Roman" panose="02020603050405020304" pitchFamily="18" charset="0"/>
              </a:rPr>
              <a:t>nv</a:t>
            </a:r>
            <a:r>
              <a:rPr lang="zh-TW" altLang="en-US" sz="2000" dirty="0">
                <a:cs typeface="Times New Roman" panose="02020603050405020304" pitchFamily="18" charset="0"/>
              </a:rPr>
              <a:t>索引內的檔案大小為</a:t>
            </a:r>
            <a:r>
              <a:rPr lang="en-US" altLang="zh-TW" sz="2000" dirty="0">
                <a:cs typeface="Times New Roman" panose="02020603050405020304" pitchFamily="18" charset="0"/>
              </a:rPr>
              <a:t>262bytes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38D08AB-F2F7-401D-8F20-0CAE4EF966CE}"/>
              </a:ext>
            </a:extLst>
          </p:cNvPr>
          <p:cNvSpPr/>
          <p:nvPr/>
        </p:nvSpPr>
        <p:spPr>
          <a:xfrm>
            <a:off x="8619650" y="2922323"/>
            <a:ext cx="1284777" cy="25120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內容版面配置區 1">
            <a:extLst>
              <a:ext uri="{FF2B5EF4-FFF2-40B4-BE49-F238E27FC236}">
                <a16:creationId xmlns:a16="http://schemas.microsoft.com/office/drawing/2014/main" id="{E71A206E-08D4-4583-A800-E14631BC92E5}"/>
              </a:ext>
            </a:extLst>
          </p:cNvPr>
          <p:cNvSpPr txBox="1">
            <a:spLocks/>
          </p:cNvSpPr>
          <p:nvPr/>
        </p:nvSpPr>
        <p:spPr>
          <a:xfrm>
            <a:off x="838200" y="4412050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寫入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</a:p>
        </p:txBody>
      </p:sp>
    </p:spTree>
    <p:extLst>
      <p:ext uri="{BB962C8B-B14F-4D97-AF65-F5344CB8AC3E}">
        <p14:creationId xmlns:p14="http://schemas.microsoft.com/office/powerpoint/2010/main" val="13100962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5C27D56-6ECB-4584-B090-E88AE7D4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78486"/>
            <a:ext cx="10052739" cy="4188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A04B8AA-9B97-40F6-BF2D-5CF349B2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1623"/>
            <a:ext cx="8137578" cy="17388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75920F-1B45-445A-9A32-F71F29A77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9530" y="1693941"/>
            <a:ext cx="995736" cy="1036104"/>
          </a:xfrm>
          <a:prstGeom prst="rect">
            <a:avLst/>
          </a:prstGeom>
        </p:spPr>
      </p:pic>
      <p:sp>
        <p:nvSpPr>
          <p:cNvPr id="8" name="內容版面配置區 1">
            <a:extLst>
              <a:ext uri="{FF2B5EF4-FFF2-40B4-BE49-F238E27FC236}">
                <a16:creationId xmlns:a16="http://schemas.microsoft.com/office/drawing/2014/main" id="{BE679298-B922-460C-B55D-D89ADEF10662}"/>
              </a:ext>
            </a:extLst>
          </p:cNvPr>
          <p:cNvSpPr txBox="1">
            <a:spLocks/>
          </p:cNvSpPr>
          <p:nvPr/>
        </p:nvSpPr>
        <p:spPr>
          <a:xfrm>
            <a:off x="838200" y="16735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位置的內容讀取到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0" name="內容版面配置區 1">
            <a:extLst>
              <a:ext uri="{FF2B5EF4-FFF2-40B4-BE49-F238E27FC236}">
                <a16:creationId xmlns:a16="http://schemas.microsoft.com/office/drawing/2014/main" id="{A87AE74F-DBDE-4439-B90A-4627F13EDC94}"/>
              </a:ext>
            </a:extLst>
          </p:cNvPr>
          <p:cNvSpPr txBox="1">
            <a:spLocks/>
          </p:cNvSpPr>
          <p:nvPr/>
        </p:nvSpPr>
        <p:spPr>
          <a:xfrm>
            <a:off x="838200" y="2139015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Tpm2_nvread</a:t>
            </a:r>
            <a:r>
              <a:rPr lang="zh-TW" altLang="en-US" sz="2000" dirty="0">
                <a:cs typeface="Times New Roman" panose="02020603050405020304" pitchFamily="18" charset="0"/>
              </a:rPr>
              <a:t>要將內容讀取出來要指定檔案，所以可以先創建空白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檔案，再將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位置內容讀入。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1E79C0D4-36D3-4BF8-A56B-D54410429973}"/>
              </a:ext>
            </a:extLst>
          </p:cNvPr>
          <p:cNvSpPr txBox="1">
            <a:spLocks/>
          </p:cNvSpPr>
          <p:nvPr/>
        </p:nvSpPr>
        <p:spPr>
          <a:xfrm>
            <a:off x="838200" y="4761998"/>
            <a:ext cx="5369935" cy="53847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內的私鑰對</a:t>
            </a:r>
            <a:r>
              <a:rPr lang="en-US" altLang="zh-TW" sz="2000" dirty="0">
                <a:cs typeface="Times New Roman" panose="02020603050405020304" pitchFamily="18" charset="0"/>
              </a:rPr>
              <a:t>sig2.rssa</a:t>
            </a:r>
            <a:r>
              <a:rPr lang="zh-TW" altLang="en-US" sz="2000" dirty="0">
                <a:cs typeface="Times New Roman" panose="02020603050405020304" pitchFamily="18" charset="0"/>
              </a:rPr>
              <a:t>解密，並將解密後檔案與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做比較，並回傳結果。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960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323F1F-4F2D-4541-98FF-C8E07FF93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57"/>
          <a:stretch/>
        </p:blipFill>
        <p:spPr>
          <a:xfrm>
            <a:off x="727667" y="1446962"/>
            <a:ext cx="3274814" cy="10852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7" y="2894022"/>
            <a:ext cx="6562538" cy="2220946"/>
          </a:xfrm>
          <a:prstGeom prst="rect">
            <a:avLst/>
          </a:prstGeom>
        </p:spPr>
      </p:pic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CDFEC344-BC1F-425E-AD9F-889739CD3EFF}"/>
              </a:ext>
            </a:extLst>
          </p:cNvPr>
          <p:cNvSpPr txBox="1">
            <a:spLocks/>
          </p:cNvSpPr>
          <p:nvPr/>
        </p:nvSpPr>
        <p:spPr>
          <a:xfrm>
            <a:off x="4113014" y="1446962"/>
            <a:ext cx="6658819" cy="8139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資料夾內有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20230328(</a:t>
            </a:r>
            <a:r>
              <a:rPr lang="zh-TW" altLang="en-US" sz="2000" dirty="0">
                <a:cs typeface="Times New Roman" panose="02020603050405020304" pitchFamily="18" charset="0"/>
              </a:rPr>
              <a:t>執行檔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cs typeface="Times New Roman" panose="02020603050405020304" pitchFamily="18" charset="0"/>
              </a:rPr>
              <a:t>CO.dat(</a:t>
            </a:r>
            <a:r>
              <a:rPr lang="zh-TW" altLang="en-US" sz="2000" dirty="0">
                <a:cs typeface="Times New Roman" panose="02020603050405020304" pitchFamily="18" charset="0"/>
              </a:rPr>
              <a:t>驗證用文件檔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  <a:r>
              <a:rPr lang="zh-TW" altLang="en-US" sz="2000" dirty="0"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zh-TW" altLang="en-US" sz="2000" dirty="0">
                <a:cs typeface="Times New Roman" panose="02020603050405020304" pitchFamily="18" charset="0"/>
              </a:rPr>
              <a:t>上下文檔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17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-NAS(2022/12/16)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9495565-DD61-4C9C-8677-94EBDE46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19" y="1163750"/>
            <a:ext cx="9356361" cy="517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1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0949D2F-31C0-44AC-A666-4D1F12CA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6721"/>
            <a:ext cx="6562538" cy="222094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299E6F-2BCB-42A6-BEF1-9AD127029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882" y="1362585"/>
            <a:ext cx="3288773" cy="224921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D1222A92-4E6E-47AC-9512-5B7975564B15}"/>
              </a:ext>
            </a:extLst>
          </p:cNvPr>
          <p:cNvSpPr/>
          <p:nvPr/>
        </p:nvSpPr>
        <p:spPr>
          <a:xfrm>
            <a:off x="740641" y="1536638"/>
            <a:ext cx="2123139" cy="362499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7BEC57F6-DBBC-44EF-ADDF-851158A13438}"/>
              </a:ext>
            </a:extLst>
          </p:cNvPr>
          <p:cNvSpPr txBox="1">
            <a:spLocks/>
          </p:cNvSpPr>
          <p:nvPr/>
        </p:nvSpPr>
        <p:spPr>
          <a:xfrm>
            <a:off x="790058" y="3848519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顯示</a:t>
            </a:r>
            <a:r>
              <a:rPr lang="en-US" altLang="zh-TW" sz="2000" dirty="0">
                <a:cs typeface="Times New Roman" panose="02020603050405020304" pitchFamily="18" charset="0"/>
              </a:rPr>
              <a:t>”</a:t>
            </a:r>
            <a:r>
              <a:rPr lang="zh-TW" altLang="en-US" sz="2000" dirty="0">
                <a:cs typeface="Times New Roman" panose="02020603050405020304" pitchFamily="18" charset="0"/>
              </a:rPr>
              <a:t>執行</a:t>
            </a:r>
            <a:r>
              <a:rPr lang="en-US" altLang="zh-TW" sz="2000" dirty="0">
                <a:cs typeface="Times New Roman" panose="02020603050405020304" pitchFamily="18" charset="0"/>
              </a:rPr>
              <a:t>capture()”</a:t>
            </a:r>
            <a:r>
              <a:rPr lang="zh-TW" altLang="en-US" sz="2000" dirty="0">
                <a:cs typeface="Times New Roman" panose="02020603050405020304" pitchFamily="18" charset="0"/>
              </a:rPr>
              <a:t>代表程式成功執行到以下</a:t>
            </a:r>
            <a:r>
              <a:rPr lang="en-US" altLang="zh-TW" sz="2000" dirty="0">
                <a:cs typeface="Times New Roman" panose="02020603050405020304" pitchFamily="18" charset="0"/>
              </a:rPr>
              <a:t>if else</a:t>
            </a:r>
            <a:r>
              <a:rPr lang="zh-TW" altLang="en-US" sz="2000" dirty="0">
                <a:cs typeface="Times New Roman" panose="02020603050405020304" pitchFamily="18" charset="0"/>
              </a:rPr>
              <a:t>判斷式，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程式執行</a:t>
            </a: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副函式，如果</a:t>
            </a:r>
            <a:r>
              <a:rPr lang="en-US" altLang="zh-TW" sz="2000" dirty="0">
                <a:cs typeface="Times New Roman" panose="02020603050405020304" pitchFamily="18" charset="0"/>
              </a:rPr>
              <a:t>verify</a:t>
            </a:r>
            <a:r>
              <a:rPr lang="zh-TW" altLang="en-US" sz="2000" dirty="0">
                <a:cs typeface="Times New Roman" panose="02020603050405020304" pitchFamily="18" charset="0"/>
              </a:rPr>
              <a:t>副函式驗證成功則顯示</a:t>
            </a:r>
            <a:r>
              <a:rPr lang="en-US" altLang="zh-TW" sz="2000" dirty="0">
                <a:cs typeface="Times New Roman" panose="02020603050405020304" pitchFamily="18" charset="0"/>
              </a:rPr>
              <a:t>main()</a:t>
            </a:r>
            <a:r>
              <a:rPr lang="zh-TW" altLang="en-US" sz="2000" dirty="0">
                <a:cs typeface="Times New Roman" panose="02020603050405020304" pitchFamily="18" charset="0"/>
              </a:rPr>
              <a:t>，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2000" dirty="0">
                <a:cs typeface="Times New Roman" panose="02020603050405020304" pitchFamily="18" charset="0"/>
              </a:rPr>
              <a:t>並且執行副函式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內容，</a:t>
            </a:r>
            <a:r>
              <a:rPr lang="en-US" altLang="zh-TW" sz="2000" dirty="0">
                <a:cs typeface="Times New Roman" panose="02020603050405020304" pitchFamily="18" charset="0"/>
              </a:rPr>
              <a:t>main</a:t>
            </a:r>
            <a:r>
              <a:rPr lang="zh-TW" altLang="en-US" sz="2000" dirty="0">
                <a:cs typeface="Times New Roman" panose="02020603050405020304" pitchFamily="18" charset="0"/>
              </a:rPr>
              <a:t>內容即為受保護程式內容。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8EB3B36-DA26-4585-9FB4-935932652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034" y="4631326"/>
            <a:ext cx="4492010" cy="12704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B761C5F-C8C8-49D0-86B0-7F6C8308D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034" y="5859793"/>
            <a:ext cx="4492010" cy="667191"/>
          </a:xfrm>
          <a:prstGeom prst="rect">
            <a:avLst/>
          </a:prstGeom>
        </p:spPr>
      </p:pic>
      <p:sp>
        <p:nvSpPr>
          <p:cNvPr id="13" name="內容版面配置區 1">
            <a:extLst>
              <a:ext uri="{FF2B5EF4-FFF2-40B4-BE49-F238E27FC236}">
                <a16:creationId xmlns:a16="http://schemas.microsoft.com/office/drawing/2014/main" id="{D574B837-7D19-41F2-9305-1DCCB61A0534}"/>
              </a:ext>
            </a:extLst>
          </p:cNvPr>
          <p:cNvSpPr txBox="1">
            <a:spLocks/>
          </p:cNvSpPr>
          <p:nvPr/>
        </p:nvSpPr>
        <p:spPr>
          <a:xfrm>
            <a:off x="838200" y="5070475"/>
            <a:ext cx="6726109" cy="7893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verify()</a:t>
            </a:r>
            <a:r>
              <a:rPr lang="zh-TW" altLang="en-US" sz="2000" dirty="0">
                <a:cs typeface="Times New Roman" panose="02020603050405020304" pitchFamily="18" charset="0"/>
              </a:rPr>
              <a:t>副函式同為判斷，執行比較</a:t>
            </a:r>
            <a:r>
              <a:rPr lang="en-US" altLang="zh-TW" sz="2000" dirty="0" err="1">
                <a:cs typeface="Times New Roman" panose="02020603050405020304" pitchFamily="18" charset="0"/>
              </a:rPr>
              <a:t>ver</a:t>
            </a:r>
            <a:r>
              <a:rPr lang="zh-TW" altLang="en-US" sz="2000" dirty="0">
                <a:cs typeface="Times New Roman" panose="02020603050405020304" pitchFamily="18" charset="0"/>
              </a:rPr>
              <a:t>是否與</a:t>
            </a:r>
            <a:r>
              <a:rPr lang="en-US" altLang="zh-TW" sz="2000" dirty="0">
                <a:cs typeface="Times New Roman" panose="02020603050405020304" pitchFamily="18" charset="0"/>
              </a:rPr>
              <a:t>capture()</a:t>
            </a:r>
            <a:r>
              <a:rPr lang="zh-TW" altLang="en-US" sz="2000" dirty="0">
                <a:cs typeface="Times New Roman" panose="02020603050405020304" pitchFamily="18" charset="0"/>
              </a:rPr>
              <a:t>副函式回傳結果相同。</a:t>
            </a:r>
            <a:endParaRPr lang="en-US" altLang="zh-TW" sz="2000" dirty="0">
              <a:cs typeface="Times New Roman" panose="02020603050405020304" pitchFamily="18" charset="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32499F7-CFDE-4608-A5E2-C2F0BED3824C}"/>
              </a:ext>
            </a:extLst>
          </p:cNvPr>
          <p:cNvCxnSpPr>
            <a:stCxn id="8" idx="6"/>
          </p:cNvCxnSpPr>
          <p:nvPr/>
        </p:nvCxnSpPr>
        <p:spPr>
          <a:xfrm flipV="1">
            <a:off x="2863780" y="1717887"/>
            <a:ext cx="4869102" cy="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>
            <a:extLst>
              <a:ext uri="{FF2B5EF4-FFF2-40B4-BE49-F238E27FC236}">
                <a16:creationId xmlns:a16="http://schemas.microsoft.com/office/drawing/2014/main" id="{45DC9C31-116D-4E1B-827C-4E2633010581}"/>
              </a:ext>
            </a:extLst>
          </p:cNvPr>
          <p:cNvSpPr/>
          <p:nvPr/>
        </p:nvSpPr>
        <p:spPr>
          <a:xfrm>
            <a:off x="7635323" y="1245860"/>
            <a:ext cx="2714479" cy="653277"/>
          </a:xfrm>
          <a:prstGeom prst="ellipse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DCCCE40-5ACB-4945-8D86-F64A1E42CFB8}"/>
              </a:ext>
            </a:extLst>
          </p:cNvPr>
          <p:cNvSpPr/>
          <p:nvPr/>
        </p:nvSpPr>
        <p:spPr>
          <a:xfrm>
            <a:off x="8307176" y="4675296"/>
            <a:ext cx="2714479" cy="65327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B6A0002-CCD3-49D0-BE9A-4BD8B7B278B2}"/>
              </a:ext>
            </a:extLst>
          </p:cNvPr>
          <p:cNvSpPr/>
          <p:nvPr/>
        </p:nvSpPr>
        <p:spPr>
          <a:xfrm>
            <a:off x="7564309" y="6109399"/>
            <a:ext cx="4492010" cy="536172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229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146955E-9094-4F5E-AF1C-D1814E6CF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97"/>
          <a:stretch/>
        </p:blipFill>
        <p:spPr>
          <a:xfrm>
            <a:off x="838200" y="1201850"/>
            <a:ext cx="10188619" cy="2757201"/>
          </a:xfrm>
          <a:prstGeom prst="rect">
            <a:avLst/>
          </a:prstGeom>
        </p:spPr>
      </p:pic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38200" y="4014313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1.</a:t>
            </a:r>
            <a:r>
              <a:rPr lang="zh-TW" altLang="en-US" sz="2000" dirty="0">
                <a:cs typeface="Times New Roman" panose="02020603050405020304" pitchFamily="18" charset="0"/>
              </a:rPr>
              <a:t>於執行檔當前資料夾內創建空白的檔案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2.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>
                <a:cs typeface="Times New Roman" panose="02020603050405020304" pitchFamily="18" charset="0"/>
              </a:rPr>
              <a:t>0x01000001</a:t>
            </a:r>
            <a:r>
              <a:rPr lang="zh-TW" altLang="en-US" sz="2000" dirty="0">
                <a:cs typeface="Times New Roman" panose="02020603050405020304" pitchFamily="18" charset="0"/>
              </a:rPr>
              <a:t>內容寫入空白檔案</a:t>
            </a:r>
            <a:r>
              <a:rPr lang="en-US" altLang="zh-TW" sz="2000" dirty="0">
                <a:cs typeface="Times New Roman" panose="02020603050405020304" pitchFamily="18" charset="0"/>
              </a:rPr>
              <a:t>(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0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732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001E20A-F726-4BFB-A402-DD52470E2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 </a:t>
            </a:r>
            <a:r>
              <a:rPr lang="en-US" altLang="zh-TW" dirty="0"/>
              <a:t>– </a:t>
            </a:r>
            <a:r>
              <a:rPr lang="zh-TW" altLang="en-US" dirty="0"/>
              <a:t>週進度項目 </a:t>
            </a:r>
            <a:r>
              <a:rPr lang="en-US" altLang="zh-TW" dirty="0"/>
              <a:t>(</a:t>
            </a:r>
            <a:r>
              <a:rPr lang="en-US" altLang="zh-TW" dirty="0">
                <a:latin typeface="標楷體" panose="03000509000000000000" pitchFamily="65" charset="-120"/>
                <a:cs typeface="Times New Roman" panose="02020603050405020304" pitchFamily="18" charset="0"/>
              </a:rPr>
              <a:t>2023/03/28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1" name="內容版面配置區 1">
            <a:extLst>
              <a:ext uri="{FF2B5EF4-FFF2-40B4-BE49-F238E27FC236}">
                <a16:creationId xmlns:a16="http://schemas.microsoft.com/office/drawing/2014/main" id="{2D8B89F8-58E9-4299-B8B2-63B871354BD6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cs typeface="Times New Roman" panose="02020603050405020304" pitchFamily="18" charset="0"/>
            </a:endParaRPr>
          </a:p>
        </p:txBody>
      </p:sp>
      <p:sp>
        <p:nvSpPr>
          <p:cNvPr id="12" name="內容版面配置區 1">
            <a:extLst>
              <a:ext uri="{FF2B5EF4-FFF2-40B4-BE49-F238E27FC236}">
                <a16:creationId xmlns:a16="http://schemas.microsoft.com/office/drawing/2014/main" id="{BBBAE044-6AD3-4E3D-994D-D2FF57A62C28}"/>
              </a:ext>
            </a:extLst>
          </p:cNvPr>
          <p:cNvSpPr txBox="1">
            <a:spLocks/>
          </p:cNvSpPr>
          <p:nvPr/>
        </p:nvSpPr>
        <p:spPr>
          <a:xfrm>
            <a:off x="853411" y="4093038"/>
            <a:ext cx="7580219" cy="11103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Capture</a:t>
            </a:r>
            <a:r>
              <a:rPr lang="zh-TW" altLang="en-US" sz="2000" dirty="0">
                <a:cs typeface="Times New Roman" panose="02020603050405020304" pitchFamily="18" charset="0"/>
              </a:rPr>
              <a:t>副函式內</a:t>
            </a:r>
            <a:r>
              <a:rPr lang="en-US" altLang="zh-TW" sz="2000" dirty="0"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3.</a:t>
            </a:r>
            <a:r>
              <a:rPr lang="zh-TW" altLang="en-US" sz="2000" dirty="0">
                <a:cs typeface="Times New Roman" panose="02020603050405020304" pitchFamily="18" charset="0"/>
              </a:rPr>
              <a:t>將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用</a:t>
            </a:r>
            <a:r>
              <a:rPr lang="en-US" altLang="zh-TW" sz="2000" dirty="0" err="1">
                <a:cs typeface="Times New Roman" panose="02020603050405020304" pitchFamily="18" charset="0"/>
              </a:rPr>
              <a:t>rsa.ctx</a:t>
            </a:r>
            <a:r>
              <a:rPr lang="zh-TW" altLang="en-US" sz="2000" dirty="0">
                <a:cs typeface="Times New Roman" panose="02020603050405020304" pitchFamily="18" charset="0"/>
              </a:rPr>
              <a:t>解密後與</a:t>
            </a:r>
            <a:r>
              <a:rPr lang="en-US" altLang="zh-TW" sz="2000" dirty="0">
                <a:cs typeface="Times New Roman" panose="02020603050405020304" pitchFamily="18" charset="0"/>
              </a:rPr>
              <a:t>CO.dat</a:t>
            </a:r>
            <a:r>
              <a:rPr lang="zh-TW" altLang="en-US" sz="2000" dirty="0">
                <a:cs typeface="Times New Roman" panose="02020603050405020304" pitchFamily="18" charset="0"/>
              </a:rPr>
              <a:t>做比較，並將結果存入</a:t>
            </a:r>
            <a:r>
              <a:rPr lang="en-US" altLang="zh-TW" sz="2000" dirty="0">
                <a:cs typeface="Times New Roman" panose="02020603050405020304" pitchFamily="18" charset="0"/>
              </a:rPr>
              <a:t>sign</a:t>
            </a:r>
            <a:r>
              <a:rPr lang="zh-TW" altLang="en-US" sz="2000" dirty="0">
                <a:cs typeface="Times New Roman" panose="02020603050405020304" pitchFamily="18" charset="0"/>
              </a:rPr>
              <a:t>變數。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cs typeface="Times New Roman" panose="02020603050405020304" pitchFamily="18" charset="0"/>
              </a:rPr>
              <a:t>4.</a:t>
            </a:r>
            <a:r>
              <a:rPr lang="zh-TW" altLang="en-US" sz="2000" dirty="0">
                <a:cs typeface="Times New Roman" panose="02020603050405020304" pitchFamily="18" charset="0"/>
              </a:rPr>
              <a:t>刪除與執行檔同個資料夾的</a:t>
            </a:r>
            <a:r>
              <a:rPr lang="en-US" altLang="zh-TW" sz="2000" dirty="0" err="1">
                <a:cs typeface="Times New Roman" panose="02020603050405020304" pitchFamily="18" charset="0"/>
              </a:rPr>
              <a:t>sig.rssa</a:t>
            </a:r>
            <a:r>
              <a:rPr lang="zh-TW" altLang="en-US" sz="2000" dirty="0">
                <a:cs typeface="Times New Roman" panose="02020603050405020304" pitchFamily="18" charset="0"/>
              </a:rPr>
              <a:t>檔案。</a:t>
            </a:r>
            <a:endParaRPr lang="en-US" altLang="zh-TW" sz="2000" dirty="0"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TW" sz="2000" dirty="0"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14C2E74-C916-4795-BCE8-84377C602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826"/>
          <a:stretch/>
        </p:blipFill>
        <p:spPr>
          <a:xfrm>
            <a:off x="838200" y="1201850"/>
            <a:ext cx="8775722" cy="289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6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Q1:Linux</a:t>
            </a:r>
            <a:r>
              <a:rPr lang="zh-TW" altLang="en-US" sz="2400" dirty="0">
                <a:cs typeface="Times New Roman" panose="02020603050405020304" pitchFamily="18" charset="0"/>
              </a:rPr>
              <a:t>上不能直接導出完整且未加密</a:t>
            </a:r>
            <a:r>
              <a:rPr lang="en-US" altLang="zh-TW" sz="2400" dirty="0" err="1">
                <a:cs typeface="Times New Roman" panose="02020603050405020304" pitchFamily="18" charset="0"/>
              </a:rPr>
              <a:t>Ek</a:t>
            </a:r>
            <a:r>
              <a:rPr lang="en-US" altLang="zh-TW" sz="2400" dirty="0">
                <a:cs typeface="Times New Roman" panose="02020603050405020304" pitchFamily="18" charset="0"/>
              </a:rPr>
              <a:t> key</a:t>
            </a:r>
            <a:r>
              <a:rPr lang="zh-TW" altLang="en-US" sz="2400" dirty="0">
                <a:cs typeface="Times New Roman" panose="02020603050405020304" pitchFamily="18" charset="0"/>
              </a:rPr>
              <a:t>，有導出</a:t>
            </a:r>
            <a:r>
              <a:rPr lang="en-US" altLang="zh-TW" sz="2400" dirty="0">
                <a:cs typeface="Times New Roman" panose="02020603050405020304" pitchFamily="18" charset="0"/>
              </a:rPr>
              <a:t>ek.pub</a:t>
            </a:r>
            <a:r>
              <a:rPr lang="zh-TW" altLang="en-US" sz="2400" dirty="0">
                <a:cs typeface="Times New Roman" panose="02020603050405020304" pitchFamily="18" charset="0"/>
              </a:rPr>
              <a:t>，但無法讀取。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A1:cat</a:t>
            </a:r>
            <a:r>
              <a:rPr lang="zh-TW" altLang="en-US" sz="2400" dirty="0">
                <a:cs typeface="Times New Roman" panose="02020603050405020304" pitchFamily="18" charset="0"/>
              </a:rPr>
              <a:t>指令是用來輸出文件內的文字，解決辦法使用</a:t>
            </a:r>
            <a:r>
              <a:rPr lang="en-US" altLang="zh-TW" sz="2400" dirty="0">
                <a:cs typeface="Times New Roman" panose="02020603050405020304" pitchFamily="18" charset="0"/>
              </a:rPr>
              <a:t>od</a:t>
            </a:r>
            <a:r>
              <a:rPr lang="zh-TW" altLang="en-US" sz="2400" dirty="0">
                <a:cs typeface="Times New Roman" panose="02020603050405020304" pitchFamily="18" charset="0"/>
              </a:rPr>
              <a:t> 且挑選輸出型態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進制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來輸出文件內容。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(2022/12/08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5BBFC05-B146-4E7A-9902-C1B9C0980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2431"/>
            <a:ext cx="8788256" cy="189525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59CD2CF-8204-482A-8124-F1BCF98DD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67" t="3487"/>
          <a:stretch/>
        </p:blipFill>
        <p:spPr>
          <a:xfrm>
            <a:off x="9762198" y="1862431"/>
            <a:ext cx="2335438" cy="2231215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92E1D6F4-9842-4C8F-82B5-2B580A1CD815}"/>
              </a:ext>
            </a:extLst>
          </p:cNvPr>
          <p:cNvSpPr/>
          <p:nvPr/>
        </p:nvSpPr>
        <p:spPr>
          <a:xfrm>
            <a:off x="10985407" y="2153833"/>
            <a:ext cx="1008269" cy="95110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704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check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'check'.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這是因為之前安裝的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裡面有少檔案，要手動去補充。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Q2: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 err="1">
                <a:cs typeface="Times New Roman" panose="02020603050405020304" pitchFamily="18" charset="0"/>
              </a:rPr>
              <a:t>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make install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make: *** No rule to make target 'install'.  Stop.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A2:</a:t>
            </a:r>
            <a:r>
              <a:rPr lang="zh-TW" altLang="en-US" sz="2400" dirty="0">
                <a:cs typeface="Times New Roman" panose="02020603050405020304" pitchFamily="18" charset="0"/>
              </a:rPr>
              <a:t>同上。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3048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596824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Q3: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install tpm2-abrmd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Package tpm2-abrmd is not available, but is referred to by another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package. This may mean that the package is missing, has been obsoleted, or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is only available from another source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E: Package 'tpm2-abrmd' has no installation candidate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Q4: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Tpm2-abrmd</a:t>
            </a:r>
            <a:r>
              <a:rPr lang="zh-TW" altLang="en-US" sz="2400" dirty="0">
                <a:cs typeface="Times New Roman" panose="02020603050405020304" pitchFamily="18" charset="0"/>
              </a:rPr>
              <a:t>過程中，使用指令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git clone</a:t>
            </a:r>
            <a:r>
              <a:rPr lang="zh-TW" altLang="en-US" sz="2400" dirty="0">
                <a:cs typeface="Times New Roman" panose="02020603050405020304" pitchFamily="18" charset="0"/>
              </a:rPr>
              <a:t>出現：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Traceback (most recent call last):File “/</a:t>
            </a:r>
            <a:r>
              <a:rPr lang="en-US" altLang="zh-TW" sz="2400" dirty="0" err="1">
                <a:cs typeface="Times New Roman" panose="02020603050405020304" pitchFamily="18" charset="0"/>
              </a:rPr>
              <a:t>usr</a:t>
            </a:r>
            <a:r>
              <a:rPr lang="en-US" altLang="zh-TW" sz="2400" dirty="0">
                <a:cs typeface="Times New Roman" panose="02020603050405020304" pitchFamily="18" charset="0"/>
              </a:rPr>
              <a:t>/lib/command-not-found”, line 27, in &lt;module&gt;from 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CommandNotFound.util</a:t>
            </a:r>
            <a:r>
              <a:rPr lang="en-US" altLang="zh-TW" sz="2400" dirty="0">
                <a:cs typeface="Times New Roman" panose="02020603050405020304" pitchFamily="18" charset="0"/>
              </a:rPr>
              <a:t> import </a:t>
            </a:r>
            <a:r>
              <a:rPr lang="en-US" altLang="zh-TW" sz="2400" dirty="0" err="1">
                <a:cs typeface="Times New Roman" panose="02020603050405020304" pitchFamily="18" charset="0"/>
              </a:rPr>
              <a:t>crash_guard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ModuleNotFoundError</a:t>
            </a:r>
            <a:r>
              <a:rPr lang="en-US" altLang="zh-TW" sz="2400" dirty="0">
                <a:cs typeface="Times New Roman" panose="02020603050405020304" pitchFamily="18" charset="0"/>
              </a:rPr>
              <a:t>: No module named '</a:t>
            </a:r>
            <a:r>
              <a:rPr lang="en-US" altLang="zh-TW" sz="2400" dirty="0" err="1">
                <a:cs typeface="Times New Roman" panose="02020603050405020304" pitchFamily="18" charset="0"/>
              </a:rPr>
              <a:t>CommandNotFound</a:t>
            </a:r>
            <a:r>
              <a:rPr lang="en-US" altLang="zh-TW" sz="2400" dirty="0">
                <a:cs typeface="Times New Roman" panose="02020603050405020304" pitchFamily="18" charset="0"/>
              </a:rPr>
              <a:t>'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(2022/12/11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65735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110929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Q5:</a:t>
            </a:r>
            <a:r>
              <a:rPr lang="zh-TW" altLang="en-US" sz="2400" dirty="0">
                <a:cs typeface="Times New Roman" panose="02020603050405020304" pitchFamily="18" charset="0"/>
              </a:rPr>
              <a:t>原先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能加解密的檔案太小。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A5-1: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A5-2: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執行非對稱加解密，再利用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 </a:t>
            </a:r>
            <a:r>
              <a:rPr lang="zh-TW" altLang="en-US" sz="2400" dirty="0">
                <a:cs typeface="Times New Roman" panose="02020603050405020304" pitchFamily="18" charset="0"/>
              </a:rPr>
              <a:t>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的私鑰，載入到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中，於需要使用時再匯出。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Q6: 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鑰匙的格式並不能直接利用</a:t>
            </a:r>
            <a:r>
              <a:rPr lang="en-US" altLang="zh-TW" sz="2400" dirty="0">
                <a:cs typeface="Times New Roman" panose="02020603050405020304" pitchFamily="18" charset="0"/>
              </a:rPr>
              <a:t>tpm2_load</a:t>
            </a:r>
            <a:r>
              <a:rPr lang="zh-TW" altLang="en-US" sz="2400" dirty="0">
                <a:cs typeface="Times New Roman" panose="02020603050405020304" pitchFamily="18" charset="0"/>
              </a:rPr>
              <a:t> 將 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的私鑰載入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A6: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 鑰匙格式轉換為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，再轉換為</a:t>
            </a:r>
            <a:r>
              <a:rPr lang="en-US" altLang="zh-TW" sz="2400" dirty="0">
                <a:cs typeface="Times New Roman" panose="02020603050405020304" pitchFamily="18" charset="0"/>
              </a:rPr>
              <a:t>TPM2</a:t>
            </a:r>
            <a:r>
              <a:rPr lang="zh-TW" altLang="en-US" sz="2400" dirty="0">
                <a:cs typeface="Times New Roman" panose="02020603050405020304" pitchFamily="18" charset="0"/>
              </a:rPr>
              <a:t>格式。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14013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Q7:</a:t>
            </a:r>
            <a:r>
              <a:rPr lang="zh-TW" altLang="en-US" sz="2400" dirty="0">
                <a:cs typeface="Times New Roman" panose="02020603050405020304" pitchFamily="18" charset="0"/>
              </a:rPr>
              <a:t>將</a:t>
            </a:r>
            <a:r>
              <a:rPr lang="en-US" altLang="zh-TW" sz="2400" dirty="0">
                <a:cs typeface="Times New Roman" panose="02020603050405020304" pitchFamily="18" charset="0"/>
              </a:rPr>
              <a:t>PKCS#8</a:t>
            </a:r>
            <a:r>
              <a:rPr lang="zh-TW" altLang="en-US" sz="2400" dirty="0">
                <a:cs typeface="Times New Roman" panose="02020603050405020304" pitchFamily="18" charset="0"/>
              </a:rPr>
              <a:t>格式鑰匙轉換成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鑰匙格式時出現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，使用指令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 err="1">
                <a:cs typeface="Times New Roman" panose="02020603050405020304" pitchFamily="18" charset="0"/>
              </a:rPr>
              <a:t>openssl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pkeyutl</a:t>
            </a:r>
            <a:r>
              <a:rPr lang="en-US" altLang="zh-TW" sz="2400" dirty="0">
                <a:cs typeface="Times New Roman" panose="02020603050405020304" pitchFamily="18" charset="0"/>
              </a:rPr>
              <a:t> –engine tpm2 –</a:t>
            </a:r>
            <a:r>
              <a:rPr lang="en-US" altLang="zh-TW" sz="2400" dirty="0" err="1">
                <a:cs typeface="Times New Roman" panose="02020603050405020304" pitchFamily="18" charset="0"/>
              </a:rPr>
              <a:t>keyform</a:t>
            </a:r>
            <a:r>
              <a:rPr lang="en-US" altLang="zh-TW" sz="2400" dirty="0">
                <a:cs typeface="Times New Roman" panose="02020603050405020304" pitchFamily="18" charset="0"/>
              </a:rPr>
              <a:t> engine –</a:t>
            </a:r>
            <a:r>
              <a:rPr lang="en-US" altLang="zh-TW" sz="2400" dirty="0" err="1">
                <a:cs typeface="Times New Roman" panose="02020603050405020304" pitchFamily="18" charset="0"/>
              </a:rPr>
              <a:t>inkey</a:t>
            </a:r>
            <a:r>
              <a:rPr lang="en-US" altLang="zh-TW" sz="2400" dirty="0">
                <a:cs typeface="Times New Roman" panose="02020603050405020304" pitchFamily="18" charset="0"/>
              </a:rPr>
              <a:t> private_pkcs8.pem –</a:t>
            </a:r>
            <a:r>
              <a:rPr lang="en-US" altLang="zh-TW" sz="2400" dirty="0" err="1">
                <a:cs typeface="Times New Roman" panose="02020603050405020304" pitchFamily="18" charset="0"/>
              </a:rPr>
              <a:t>outform</a:t>
            </a:r>
            <a:r>
              <a:rPr lang="en-US" altLang="zh-TW" sz="2400" dirty="0">
                <a:cs typeface="Times New Roman" panose="02020603050405020304" pitchFamily="18" charset="0"/>
              </a:rPr>
              <a:t> der –out </a:t>
            </a:r>
            <a:r>
              <a:rPr lang="en-US" altLang="zh-TW" sz="2400" dirty="0" err="1">
                <a:cs typeface="Times New Roman" panose="02020603050405020304" pitchFamily="18" charset="0"/>
              </a:rPr>
              <a:t>private_key.der</a:t>
            </a:r>
            <a:r>
              <a:rPr lang="en-US" altLang="zh-TW" sz="2400" dirty="0">
                <a:cs typeface="Times New Roman" panose="02020603050405020304" pitchFamily="18" charset="0"/>
              </a:rPr>
              <a:t> –derive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A7: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，並啟動引擎。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Q8:</a:t>
            </a:r>
            <a:r>
              <a:rPr lang="zh-TW" altLang="en-US" sz="2400" dirty="0"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過程中依照他的</a:t>
            </a:r>
            <a:r>
              <a:rPr lang="en-US" altLang="zh-TW" sz="2400" dirty="0">
                <a:cs typeface="Times New Roman" panose="02020603050405020304" pitchFamily="18" charset="0"/>
              </a:rPr>
              <a:t>INSTALL.md</a:t>
            </a:r>
            <a:r>
              <a:rPr lang="zh-TW" altLang="en-US" sz="2400" dirty="0">
                <a:cs typeface="Times New Roman" panose="02020603050405020304" pitchFamily="18" charset="0"/>
              </a:rPr>
              <a:t>的流程，使用</a:t>
            </a:r>
            <a:r>
              <a:rPr lang="en-US" altLang="zh-TW" sz="2400" dirty="0">
                <a:cs typeface="Times New Roman" panose="02020603050405020304" pitchFamily="18" charset="0"/>
              </a:rPr>
              <a:t>make -j$(</a:t>
            </a:r>
            <a:r>
              <a:rPr lang="en-US" altLang="zh-TW" sz="2400" dirty="0" err="1">
                <a:cs typeface="Times New Roman" panose="02020603050405020304" pitchFamily="18" charset="0"/>
              </a:rPr>
              <a:t>nproc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指令，出現了</a:t>
            </a:r>
            <a:r>
              <a:rPr lang="en-US" altLang="zh-TW" sz="2400" dirty="0">
                <a:cs typeface="Times New Roman" panose="02020603050405020304" pitchFamily="18" charset="0"/>
              </a:rPr>
              <a:t>Makefile:15219: *** missing separator.  Stop.</a:t>
            </a:r>
            <a:r>
              <a:rPr lang="zh-TW" altLang="en-US" sz="2400" dirty="0">
                <a:cs typeface="Times New Roman" panose="02020603050405020304" pitchFamily="18" charset="0"/>
              </a:rPr>
              <a:t> 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A8:</a:t>
            </a:r>
            <a:r>
              <a:rPr lang="zh-TW" altLang="en-US" sz="2400" dirty="0">
                <a:cs typeface="Times New Roman" panose="02020603050405020304" pitchFamily="18" charset="0"/>
              </a:rPr>
              <a:t>這是因為在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的格式有問題，可能是</a:t>
            </a:r>
            <a:r>
              <a:rPr lang="en-US" altLang="zh-TW" sz="2400" dirty="0">
                <a:cs typeface="Times New Roman" panose="02020603050405020304" pitchFamily="18" charset="0"/>
              </a:rPr>
              <a:t>Tab</a:t>
            </a:r>
            <a:r>
              <a:rPr lang="zh-TW" altLang="en-US" sz="2400" dirty="0">
                <a:cs typeface="Times New Roman" panose="02020603050405020304" pitchFamily="18" charset="0"/>
              </a:rPr>
              <a:t>字元缺少或不正確的緣故，可以於該目錄的</a:t>
            </a:r>
            <a:r>
              <a:rPr lang="en-US" altLang="zh-TW" sz="2400" dirty="0">
                <a:cs typeface="Times New Roman" panose="02020603050405020304" pitchFamily="18" charset="0"/>
              </a:rPr>
              <a:t>Terminal</a:t>
            </a:r>
            <a:r>
              <a:rPr lang="zh-TW" altLang="en-US" sz="2400" dirty="0">
                <a:cs typeface="Times New Roman" panose="02020603050405020304" pitchFamily="18" charset="0"/>
              </a:rPr>
              <a:t>下執行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vim </a:t>
            </a:r>
            <a:r>
              <a:rPr lang="en-US" altLang="zh-TW" sz="2400" dirty="0" err="1"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cs typeface="Times New Roman" panose="02020603050405020304" pitchFamily="18" charset="0"/>
              </a:rPr>
              <a:t>，移動到第</a:t>
            </a:r>
            <a:r>
              <a:rPr lang="en-US" altLang="zh-TW" sz="2400" dirty="0">
                <a:cs typeface="Times New Roman" panose="02020603050405020304" pitchFamily="18" charset="0"/>
              </a:rPr>
              <a:t>15219</a:t>
            </a:r>
            <a:r>
              <a:rPr lang="zh-TW" altLang="en-US" sz="2400" dirty="0">
                <a:cs typeface="Times New Roman" panose="02020603050405020304" pitchFamily="18" charset="0"/>
              </a:rPr>
              <a:t>行再輸入 </a:t>
            </a:r>
            <a:r>
              <a:rPr lang="en-US" altLang="zh-TW" sz="2400" dirty="0" err="1"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鍵進入編輯模式，修改完後，按下</a:t>
            </a:r>
            <a:r>
              <a:rPr lang="en-US" altLang="zh-TW" sz="2400" dirty="0">
                <a:cs typeface="Times New Roman" panose="02020603050405020304" pitchFamily="18" charset="0"/>
              </a:rPr>
              <a:t>Esc</a:t>
            </a:r>
            <a:r>
              <a:rPr lang="zh-TW" altLang="en-US" sz="2400" dirty="0">
                <a:cs typeface="Times New Roman" panose="02020603050405020304" pitchFamily="18" charset="0"/>
              </a:rPr>
              <a:t>鍵退出編輯模式，輸入</a:t>
            </a:r>
            <a:r>
              <a:rPr lang="en-US" altLang="zh-TW" sz="2400" dirty="0">
                <a:cs typeface="Times New Roman" panose="02020603050405020304" pitchFamily="18" charset="0"/>
              </a:rPr>
              <a:t>“:</a:t>
            </a:r>
            <a:r>
              <a:rPr lang="en-US" altLang="zh-TW" sz="2400" dirty="0" err="1">
                <a:cs typeface="Times New Roman" panose="02020603050405020304" pitchFamily="18" charset="0"/>
              </a:rPr>
              <a:t>wq</a:t>
            </a:r>
            <a:r>
              <a:rPr lang="en-US" altLang="zh-TW" sz="2400" dirty="0">
                <a:cs typeface="Times New Roman" panose="02020603050405020304" pitchFamily="18" charset="0"/>
              </a:rPr>
              <a:t>”</a:t>
            </a:r>
            <a:r>
              <a:rPr lang="zh-TW" altLang="en-US" sz="2400" dirty="0">
                <a:cs typeface="Times New Roman" panose="02020603050405020304" pitchFamily="18" charset="0"/>
              </a:rPr>
              <a:t>命令保存修改並退出</a:t>
            </a:r>
            <a:r>
              <a:rPr lang="en-US" altLang="zh-TW" sz="2400" dirty="0">
                <a:cs typeface="Times New Roman" panose="02020603050405020304" pitchFamily="18" charset="0"/>
              </a:rPr>
              <a:t>vim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7584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Q9:</a:t>
            </a:r>
            <a:r>
              <a:rPr lang="zh-TW" altLang="en-US" sz="2400" dirty="0">
                <a:cs typeface="Times New Roman" panose="02020603050405020304" pitchFamily="18" charset="0"/>
              </a:rPr>
              <a:t>安裝好</a:t>
            </a:r>
            <a:r>
              <a:rPr lang="en-US" altLang="zh-TW" sz="2400" dirty="0">
                <a:cs typeface="Times New Roman" panose="02020603050405020304" pitchFamily="18" charset="0"/>
              </a:rPr>
              <a:t>tpm2-tss-engine</a:t>
            </a:r>
            <a:r>
              <a:rPr lang="zh-TW" altLang="en-US" sz="2400" dirty="0">
                <a:cs typeface="Times New Roman" panose="02020603050405020304" pitchFamily="18" charset="0"/>
              </a:rPr>
              <a:t>後，啟動引擎還是會出現 </a:t>
            </a:r>
            <a:r>
              <a:rPr lang="en-US" altLang="zh-TW" sz="2400" dirty="0">
                <a:cs typeface="Times New Roman" panose="02020603050405020304" pitchFamily="18" charset="0"/>
              </a:rPr>
              <a:t>invalid 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A9:</a:t>
            </a:r>
            <a:r>
              <a:rPr lang="zh-TW" altLang="en-US" sz="2400" dirty="0">
                <a:cs typeface="Times New Roman" panose="02020603050405020304" pitchFamily="18" charset="0"/>
              </a:rPr>
              <a:t>確認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版本是否支持動態引擎載入，如果是，則在 </a:t>
            </a:r>
            <a:r>
              <a:rPr lang="en-US" altLang="zh-TW" sz="2400" dirty="0">
                <a:cs typeface="Times New Roman" panose="02020603050405020304" pitchFamily="18" charset="0"/>
              </a:rPr>
              <a:t>OpenSSL </a:t>
            </a:r>
            <a:r>
              <a:rPr lang="zh-TW" altLang="en-US" sz="2400" dirty="0">
                <a:cs typeface="Times New Roman" panose="02020603050405020304" pitchFamily="18" charset="0"/>
              </a:rPr>
              <a:t>中，通過配置啟用“</a:t>
            </a:r>
            <a:r>
              <a:rPr lang="en-US" altLang="zh-TW" sz="2400" dirty="0">
                <a:cs typeface="Times New Roman" panose="02020603050405020304" pitchFamily="18" charset="0"/>
              </a:rPr>
              <a:t>--enable-dynamic-engine”</a:t>
            </a:r>
            <a:r>
              <a:rPr lang="zh-TW" altLang="en-US" sz="2400" dirty="0">
                <a:cs typeface="Times New Roman" panose="02020603050405020304" pitchFamily="18" charset="0"/>
              </a:rPr>
              <a:t>選項。</a:t>
            </a:r>
            <a:r>
              <a:rPr lang="en-US" altLang="zh-TW" sz="2400" dirty="0">
                <a:cs typeface="Times New Roman" panose="02020603050405020304" pitchFamily="18" charset="0"/>
              </a:rPr>
              <a:t>(OpenSSL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1.1.1f</a:t>
            </a:r>
            <a:r>
              <a:rPr lang="zh-TW" altLang="en-US" sz="2400" dirty="0">
                <a:cs typeface="Times New Roman" panose="02020603050405020304" pitchFamily="18" charset="0"/>
              </a:rPr>
              <a:t>版本支持動態引擎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Q10:</a:t>
            </a:r>
            <a:r>
              <a:rPr lang="zh-TW" altLang="en-US" sz="2400" dirty="0">
                <a:cs typeface="Times New Roman" panose="02020603050405020304" pitchFamily="18" charset="0"/>
              </a:rPr>
              <a:t>執行</a:t>
            </a:r>
            <a:r>
              <a:rPr lang="en-US" altLang="zh-TW" sz="2400" dirty="0">
                <a:cs typeface="Times New Roman" panose="02020603050405020304" pitchFamily="18" charset="0"/>
              </a:rPr>
              <a:t>A5-1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cs typeface="Times New Roman" panose="02020603050405020304" pitchFamily="18" charset="0"/>
              </a:rPr>
              <a:t> tpm2_rsaencrypt</a:t>
            </a:r>
            <a:r>
              <a:rPr lang="zh-TW" altLang="en-US" sz="2400" dirty="0">
                <a:cs typeface="Times New Roman" panose="02020603050405020304" pitchFamily="18" charset="0"/>
              </a:rPr>
              <a:t> 以及 </a:t>
            </a:r>
            <a:r>
              <a:rPr lang="en-US" altLang="zh-TW" sz="2400" dirty="0">
                <a:cs typeface="Times New Roman" panose="02020603050405020304" pitchFamily="18" charset="0"/>
              </a:rPr>
              <a:t>tpm2_rsadecrypt</a:t>
            </a:r>
            <a:r>
              <a:rPr lang="zh-TW" altLang="en-US" sz="2400" dirty="0">
                <a:cs typeface="Times New Roman" panose="02020603050405020304" pitchFamily="18" charset="0"/>
              </a:rPr>
              <a:t> 加解密時出現錯誤訊息，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tpm2_rsaencrypt: error while loading shared libraries: libtss2-sys.so.1: cannot open shared object file: No such file or directory</a:t>
            </a: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A10:</a:t>
            </a:r>
            <a:r>
              <a:rPr lang="zh-TW" altLang="en-US" sz="2400" dirty="0">
                <a:cs typeface="Times New Roman" panose="02020603050405020304" pitchFamily="18" charset="0"/>
              </a:rPr>
              <a:t>確認有沒有安裝</a:t>
            </a:r>
            <a:r>
              <a:rPr lang="en-US" altLang="zh-TW" sz="2400" dirty="0">
                <a:cs typeface="Times New Roman" panose="02020603050405020304" pitchFamily="18" charset="0"/>
              </a:rPr>
              <a:t>tss2</a:t>
            </a:r>
            <a:r>
              <a:rPr lang="zh-TW" altLang="en-US" sz="2400" dirty="0"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cs typeface="Times New Roman" panose="02020603050405020304" pitchFamily="18" charset="0"/>
              </a:rPr>
              <a:t>Package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(2023/02/20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096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Q11:OpenSSL</a:t>
            </a:r>
            <a:r>
              <a:rPr lang="zh-TW" altLang="en-US" sz="2400" dirty="0">
                <a:cs typeface="Times New Roman" panose="02020603050405020304" pitchFamily="18" charset="0"/>
              </a:rPr>
              <a:t>加密檔案大小受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金鑰長度影響，</a:t>
            </a:r>
            <a:r>
              <a:rPr lang="en-US" altLang="zh-TW" sz="2400" dirty="0">
                <a:cs typeface="Times New Roman" panose="02020603050405020304" pitchFamily="18" charset="0"/>
              </a:rPr>
              <a:t> OpenSSL</a:t>
            </a:r>
            <a:r>
              <a:rPr lang="zh-TW" altLang="en-US" sz="2400" dirty="0">
                <a:cs typeface="Times New Roman" panose="02020603050405020304" pitchFamily="18" charset="0"/>
              </a:rPr>
              <a:t>金鑰長度又受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加解密或是載入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大小限制。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A11:</a:t>
            </a:r>
            <a:r>
              <a:rPr lang="zh-TW" altLang="en-US" sz="2400" dirty="0">
                <a:cs typeface="Times New Roman" panose="02020603050405020304" pitchFamily="18" charset="0"/>
              </a:rPr>
              <a:t>可以試試看用</a:t>
            </a:r>
            <a:r>
              <a:rPr lang="en-US" altLang="zh-TW" sz="2400" dirty="0">
                <a:cs typeface="Times New Roman" panose="02020603050405020304" pitchFamily="18" charset="0"/>
              </a:rPr>
              <a:t>OpenSSL</a:t>
            </a:r>
            <a:r>
              <a:rPr lang="zh-TW" altLang="en-US" sz="2400" dirty="0">
                <a:cs typeface="Times New Roman" panose="02020603050405020304" pitchFamily="18" charset="0"/>
              </a:rPr>
              <a:t>的分段加密方式，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Q12:</a:t>
            </a:r>
            <a:r>
              <a:rPr lang="zh-TW" altLang="en-US" sz="2400" dirty="0">
                <a:cs typeface="Times New Roman" panose="02020603050405020304" pitchFamily="18" charset="0"/>
              </a:rPr>
              <a:t>啟用</a:t>
            </a:r>
            <a:r>
              <a:rPr lang="en-US" altLang="zh-TW" sz="2400" dirty="0">
                <a:cs typeface="Times New Roman" panose="02020603050405020304" pitchFamily="18" charset="0"/>
              </a:rPr>
              <a:t>enable-dynamic-engine</a:t>
            </a:r>
            <a:r>
              <a:rPr lang="zh-TW" altLang="en-US" sz="2400" dirty="0">
                <a:cs typeface="Times New Roman" panose="02020603050405020304" pitchFamily="18" charset="0"/>
              </a:rPr>
              <a:t>選項之後，啟動引擎還是會出現</a:t>
            </a:r>
            <a:r>
              <a:rPr lang="en-US" altLang="zh-TW" sz="2400" dirty="0">
                <a:cs typeface="Times New Roman" panose="02020603050405020304" pitchFamily="18" charset="0"/>
              </a:rPr>
              <a:t>invalid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engine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”tpm2”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(2023/02/23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5373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-NAS(2022/12/30)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424928B-0E8B-47D2-81EA-418F14080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639" y="1201850"/>
            <a:ext cx="9769687" cy="50377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6790FEB-2D08-4A2F-8556-66E812989E4D}"/>
              </a:ext>
            </a:extLst>
          </p:cNvPr>
          <p:cNvSpPr txBox="1"/>
          <p:nvPr/>
        </p:nvSpPr>
        <p:spPr>
          <a:xfrm>
            <a:off x="1311639" y="6430945"/>
            <a:ext cx="10067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http://78.65.83.168:5000/sharing/Yxmsynd8W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895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Q13: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裝置忙碌訊息，停止</a:t>
            </a:r>
            <a:r>
              <a:rPr lang="en-US" altLang="zh-TW" sz="2400" dirty="0" err="1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設備下所有程序依然會出現此錯誤訊息。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Q14 :</a:t>
            </a:r>
            <a:r>
              <a:rPr lang="zh-TW" altLang="en-US" sz="2400" dirty="0">
                <a:cs typeface="Times New Roman" panose="02020603050405020304" pitchFamily="18" charset="0"/>
              </a:rPr>
              <a:t>執行任意</a:t>
            </a:r>
            <a:r>
              <a:rPr lang="en-US" altLang="zh-TW" sz="2400" dirty="0">
                <a:cs typeface="Times New Roman" panose="02020603050405020304" pitchFamily="18" charset="0"/>
              </a:rPr>
              <a:t>TPM</a:t>
            </a:r>
            <a:r>
              <a:rPr lang="zh-TW" altLang="en-US" sz="2400" dirty="0">
                <a:cs typeface="Times New Roman" panose="02020603050405020304" pitchFamily="18" charset="0"/>
              </a:rPr>
              <a:t>操作時出現以下錯誤訊息。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(2023/03/15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6FE64CC-E5C3-4CC7-B689-44ED29DB5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015"/>
            <a:ext cx="8818633" cy="6581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5ADBF67-1292-429A-8BC9-3F291C3BE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26903"/>
            <a:ext cx="10409920" cy="5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82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Q15 :</a:t>
            </a:r>
            <a:r>
              <a:rPr lang="zh-TW" altLang="en-US" sz="2400" dirty="0">
                <a:cs typeface="Times New Roman" panose="02020603050405020304" pitchFamily="18" charset="0"/>
              </a:rPr>
              <a:t>在使用</a:t>
            </a:r>
            <a:r>
              <a:rPr lang="en-US" altLang="zh-TW" sz="2400" dirty="0">
                <a:cs typeface="Times New Roman" panose="02020603050405020304" pitchFamily="18" charset="0"/>
              </a:rPr>
              <a:t>tpm2_verifysignature</a:t>
            </a:r>
            <a:r>
              <a:rPr lang="zh-TW" altLang="en-US" sz="2400" dirty="0">
                <a:cs typeface="Times New Roman" panose="02020603050405020304" pitchFamily="18" charset="0"/>
              </a:rPr>
              <a:t>命令驗證數位簽章時出現以下錯誤訊息。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FA08A35-16EB-459F-9225-85E27FBAB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348"/>
          <a:stretch/>
        </p:blipFill>
        <p:spPr>
          <a:xfrm>
            <a:off x="792145" y="1681412"/>
            <a:ext cx="9698334" cy="16747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5989A12-4F85-4E6A-AD73-61AF62237325}"/>
              </a:ext>
            </a:extLst>
          </p:cNvPr>
          <p:cNvSpPr txBox="1"/>
          <p:nvPr/>
        </p:nvSpPr>
        <p:spPr>
          <a:xfrm>
            <a:off x="10434375" y="2386758"/>
            <a:ext cx="1561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裝置忙碌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669245-EA73-42DA-BB75-4B3AE9B5ED6C}"/>
              </a:ext>
            </a:extLst>
          </p:cNvPr>
          <p:cNvSpPr txBox="1"/>
          <p:nvPr/>
        </p:nvSpPr>
        <p:spPr>
          <a:xfrm>
            <a:off x="10434375" y="2872815"/>
            <a:ext cx="183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TCTI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無法初始化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230A89-B7B4-4D3A-8257-A185174841E7}"/>
              </a:ext>
            </a:extLst>
          </p:cNvPr>
          <p:cNvSpPr/>
          <p:nvPr/>
        </p:nvSpPr>
        <p:spPr>
          <a:xfrm>
            <a:off x="602901" y="2130251"/>
            <a:ext cx="11393155" cy="74256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B7D8BAE-0684-4AB2-9AB8-3E212A2E0CE3}"/>
              </a:ext>
            </a:extLst>
          </p:cNvPr>
          <p:cNvSpPr/>
          <p:nvPr/>
        </p:nvSpPr>
        <p:spPr>
          <a:xfrm>
            <a:off x="591177" y="2906369"/>
            <a:ext cx="11600823" cy="74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A8C1D36-7F8E-44BF-BF8F-A7AA80A57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55"/>
          <a:stretch/>
        </p:blipFill>
        <p:spPr>
          <a:xfrm>
            <a:off x="772885" y="3801216"/>
            <a:ext cx="9698334" cy="144353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A526826-F716-472F-8131-88AA9A2962DD}"/>
              </a:ext>
            </a:extLst>
          </p:cNvPr>
          <p:cNvSpPr txBox="1"/>
          <p:nvPr/>
        </p:nvSpPr>
        <p:spPr>
          <a:xfrm>
            <a:off x="772885" y="5289213"/>
            <a:ext cx="1122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A15-ERROR3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通常，在重新啟動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重新啟動或調用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tpm2_clear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命令後嘗試使用上下文文件時，會發生這種情況。可以使用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tpm2_createprimary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重新創建主鍵，然後調用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tpm2_create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相關問答作者回覆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:https://github.com/tpm2-software/tpm2-tools/issues/2024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4C21F9-4642-4400-B455-78AF29BF40B1}"/>
              </a:ext>
            </a:extLst>
          </p:cNvPr>
          <p:cNvSpPr txBox="1"/>
          <p:nvPr/>
        </p:nvSpPr>
        <p:spPr>
          <a:xfrm>
            <a:off x="-46055" y="236495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Error1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F6A431-D355-4E37-91CE-CF2DF78DDF8F}"/>
              </a:ext>
            </a:extLst>
          </p:cNvPr>
          <p:cNvSpPr txBox="1"/>
          <p:nvPr/>
        </p:nvSpPr>
        <p:spPr>
          <a:xfrm>
            <a:off x="-46055" y="2825579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Error2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1C0738-18D8-4280-879D-4FC1F3A03389}"/>
              </a:ext>
            </a:extLst>
          </p:cNvPr>
          <p:cNvSpPr txBox="1"/>
          <p:nvPr/>
        </p:nvSpPr>
        <p:spPr>
          <a:xfrm>
            <a:off x="57359" y="4306486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Error3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0D8A5EF-5812-444A-8186-27587406C4E5}"/>
              </a:ext>
            </a:extLst>
          </p:cNvPr>
          <p:cNvSpPr txBox="1"/>
          <p:nvPr/>
        </p:nvSpPr>
        <p:spPr>
          <a:xfrm>
            <a:off x="57359" y="4674112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Error4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06F3425-A5C9-4F54-995F-15AD641C350B}"/>
              </a:ext>
            </a:extLst>
          </p:cNvPr>
          <p:cNvSpPr txBox="1"/>
          <p:nvPr/>
        </p:nvSpPr>
        <p:spPr>
          <a:xfrm>
            <a:off x="57359" y="4997277"/>
            <a:ext cx="715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5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Error5</a:t>
            </a:r>
            <a:endParaRPr lang="zh-TW" altLang="en-US" sz="15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30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Q16:</a:t>
            </a:r>
            <a:r>
              <a:rPr lang="zh-TW" altLang="en-US" sz="2400" dirty="0">
                <a:cs typeface="Times New Roman" panose="02020603050405020304" pitchFamily="18" charset="0"/>
              </a:rPr>
              <a:t>於同一個電腦上，使用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(1).tpm2_createprimary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(2). tpm2_create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-Grsa2048 -u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(3).</a:t>
            </a: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cs typeface="Times New Roman" panose="02020603050405020304" pitchFamily="18" charset="0"/>
              </a:rPr>
              <a:t>tpm2_load -C 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en-US" altLang="zh-TW" sz="2400" dirty="0">
                <a:cs typeface="Times New Roman" panose="02020603050405020304" pitchFamily="18" charset="0"/>
              </a:rPr>
              <a:t> -u key.pub -r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-c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，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產生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檔案後，再刪除，並重複此流程再產生一次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key.pub </a:t>
            </a:r>
            <a:r>
              <a:rPr lang="zh-TW" altLang="en-US" sz="2400" dirty="0"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key.priv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、 </a:t>
            </a:r>
            <a:r>
              <a:rPr lang="en-US" altLang="zh-TW" sz="2400" dirty="0" err="1">
                <a:cs typeface="Times New Roman" panose="02020603050405020304" pitchFamily="18" charset="0"/>
              </a:rPr>
              <a:t>key.ctx</a:t>
            </a:r>
            <a:r>
              <a:rPr lang="zh-TW" altLang="en-US" sz="2400" dirty="0">
                <a:cs typeface="Times New Roman" panose="02020603050405020304" pitchFamily="18" charset="0"/>
              </a:rPr>
              <a:t>檔案，兩次產生的檔案是否相同</a:t>
            </a:r>
            <a:r>
              <a:rPr lang="en-US" altLang="zh-TW" sz="2400" dirty="0">
                <a:cs typeface="Times New Roman" panose="02020603050405020304" pitchFamily="18" charset="0"/>
              </a:rPr>
              <a:t>?</a:t>
            </a: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A16:</a:t>
            </a:r>
            <a:r>
              <a:rPr lang="zh-TW" altLang="en-US" sz="2400" dirty="0">
                <a:cs typeface="Times New Roman" panose="02020603050405020304" pitchFamily="18" charset="0"/>
              </a:rPr>
              <a:t>不相同，</a:t>
            </a:r>
            <a:r>
              <a:rPr lang="en-US" altLang="zh-TW" sz="2400" dirty="0">
                <a:cs typeface="Times New Roman" panose="02020603050405020304" pitchFamily="18" charset="0"/>
              </a:rPr>
              <a:t> 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命令會產生一組新的主控金鑰，使用 </a:t>
            </a:r>
            <a:r>
              <a:rPr lang="en-US" altLang="zh-TW" sz="2400" dirty="0">
                <a:cs typeface="Times New Roman" panose="02020603050405020304" pitchFamily="18" charset="0"/>
              </a:rPr>
              <a:t>tpm2_create </a:t>
            </a:r>
            <a:r>
              <a:rPr lang="zh-TW" altLang="en-US" sz="2400" dirty="0">
                <a:cs typeface="Times New Roman" panose="02020603050405020304" pitchFamily="18" charset="0"/>
              </a:rPr>
              <a:t>命令建立新的金鑰對</a:t>
            </a:r>
            <a:r>
              <a:rPr lang="en-US" altLang="zh-TW" sz="2400" dirty="0"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cs typeface="Times New Roman" panose="02020603050405020304" pitchFamily="18" charset="0"/>
              </a:rPr>
              <a:t>公、私鑰</a:t>
            </a:r>
            <a:r>
              <a:rPr lang="en-US" altLang="zh-TW" sz="2400" dirty="0"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cs typeface="Times New Roman" panose="02020603050405020304" pitchFamily="18" charset="0"/>
              </a:rPr>
              <a:t>時，這些金鑰對會使用剛剛產生的主控金鑰進行加密，但</a:t>
            </a:r>
            <a:r>
              <a:rPr lang="en-US" altLang="zh-TW" sz="2400" dirty="0">
                <a:cs typeface="Times New Roman" panose="02020603050405020304" pitchFamily="18" charset="0"/>
              </a:rPr>
              <a:t>tpm2_createprimary </a:t>
            </a:r>
            <a:r>
              <a:rPr lang="zh-TW" altLang="en-US" sz="2400" dirty="0">
                <a:cs typeface="Times New Roman" panose="02020603050405020304" pitchFamily="18" charset="0"/>
              </a:rPr>
              <a:t>指令內， 可使用</a:t>
            </a:r>
            <a:r>
              <a:rPr lang="en-US" altLang="zh-TW" sz="2400" dirty="0">
                <a:cs typeface="Times New Roman" panose="02020603050405020304" pitchFamily="18" charset="0"/>
              </a:rPr>
              <a:t>-C </a:t>
            </a:r>
            <a:r>
              <a:rPr lang="zh-TW" altLang="en-US" sz="2400" dirty="0">
                <a:cs typeface="Times New Roman" panose="02020603050405020304" pitchFamily="18" charset="0"/>
              </a:rPr>
              <a:t>參數，指定一個現有的主控金鑰來替代新建立的主控金鑰，達到於同電腦上產生相同的</a:t>
            </a:r>
            <a:r>
              <a:rPr lang="en-US" altLang="zh-TW" sz="2400" dirty="0" err="1">
                <a:cs typeface="Times New Roman" panose="02020603050405020304" pitchFamily="18" charset="0"/>
              </a:rPr>
              <a:t>primary.ctx</a:t>
            </a:r>
            <a:r>
              <a:rPr lang="zh-TW" altLang="en-US" sz="2400" dirty="0">
                <a:cs typeface="Times New Roman" panose="02020603050405020304" pitchFamily="18" charset="0"/>
              </a:rPr>
              <a:t>，所以第一組密鑰加密的檔案不能用第二組產生的密鑰解密</a:t>
            </a:r>
            <a:r>
              <a:rPr lang="en-US" altLang="zh-TW" sz="2400" dirty="0"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5214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792145" y="1201850"/>
            <a:ext cx="11260015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Q17:</a:t>
            </a:r>
            <a:r>
              <a:rPr lang="zh-TW" altLang="en-US" sz="2400" dirty="0">
                <a:cs typeface="Times New Roman" panose="02020603050405020304" pitchFamily="18" charset="0"/>
              </a:rPr>
              <a:t>使用</a:t>
            </a:r>
            <a:r>
              <a:rPr lang="en-US" altLang="zh-TW" sz="2400" dirty="0" err="1"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cs typeface="Times New Roman" panose="02020603050405020304" pitchFamily="18" charset="0"/>
              </a:rPr>
              <a:t> tpm2_sign –c </a:t>
            </a:r>
            <a:r>
              <a:rPr lang="en-US" altLang="zh-TW" sz="2400" dirty="0" err="1">
                <a:cs typeface="Times New Roman" panose="02020603050405020304" pitchFamily="18" charset="0"/>
              </a:rPr>
              <a:t>rsa.ctx</a:t>
            </a:r>
            <a:r>
              <a:rPr lang="en-US" altLang="zh-TW" sz="2400" dirty="0">
                <a:cs typeface="Times New Roman" panose="02020603050405020304" pitchFamily="18" charset="0"/>
              </a:rPr>
              <a:t> –g sha256 –o </a:t>
            </a:r>
            <a:r>
              <a:rPr lang="en-US" altLang="zh-TW" sz="2400" dirty="0" err="1">
                <a:cs typeface="Times New Roman" panose="02020603050405020304" pitchFamily="18" charset="0"/>
              </a:rPr>
              <a:t>sig.rssa</a:t>
            </a:r>
            <a:r>
              <a:rPr lang="en-US" altLang="zh-TW" sz="2400" dirty="0">
                <a:cs typeface="Times New Roman" panose="02020603050405020304" pitchFamily="18" charset="0"/>
              </a:rPr>
              <a:t> message.dat</a:t>
            </a:r>
            <a:r>
              <a:rPr lang="zh-TW" altLang="en-US" sz="2400" dirty="0">
                <a:cs typeface="Times New Roman" panose="02020603050405020304" pitchFamily="18" charset="0"/>
              </a:rPr>
              <a:t>產生以下錯誤訊息。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cs typeface="Times New Roman" panose="02020603050405020304" pitchFamily="18" charset="0"/>
              </a:rPr>
              <a:t>A17:</a:t>
            </a:r>
            <a:r>
              <a:rPr lang="zh-TW" altLang="en-US" sz="2400" dirty="0">
                <a:cs typeface="Times New Roman" panose="02020603050405020304" pitchFamily="18" charset="0"/>
              </a:rPr>
              <a:t>嘗試使用</a:t>
            </a:r>
            <a:r>
              <a:rPr lang="en-US" altLang="zh-TW" sz="2400" dirty="0">
                <a:cs typeface="Times New Roman" panose="02020603050405020304" pitchFamily="18" charset="0"/>
              </a:rPr>
              <a:t>tpm2-tools 5.4 version</a:t>
            </a:r>
            <a:r>
              <a:rPr lang="zh-TW" altLang="en-US" sz="2400" dirty="0">
                <a:cs typeface="Times New Roman" panose="02020603050405020304" pitchFamily="18" charset="0"/>
              </a:rPr>
              <a:t>。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相關作者問答</a:t>
            </a:r>
            <a:r>
              <a:rPr lang="en-US" altLang="zh-TW" sz="2400" dirty="0">
                <a:cs typeface="Times New Roman" panose="02020603050405020304" pitchFamily="18" charset="0"/>
              </a:rPr>
              <a:t>:</a:t>
            </a:r>
            <a:r>
              <a:rPr lang="en-US" altLang="zh-TW" sz="2400" dirty="0">
                <a:cs typeface="Times New Roman" panose="02020603050405020304" pitchFamily="18" charset="0"/>
                <a:hlinkClick r:id="rId3"/>
              </a:rPr>
              <a:t>https://github.com/tpm2-software/tpm2-tools/issues/3195</a:t>
            </a:r>
            <a:r>
              <a:rPr lang="en-US" altLang="zh-TW" sz="2400" dirty="0">
                <a:cs typeface="Times New Roman" panose="02020603050405020304" pitchFamily="18" charset="0"/>
              </a:rPr>
              <a:t>(2023/02/01)</a:t>
            </a: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問題記錄</a:t>
            </a:r>
            <a:r>
              <a:rPr lang="en-US" altLang="zh-TW" dirty="0"/>
              <a:t>(2023/03/17</a:t>
            </a:r>
            <a:r>
              <a:rPr lang="zh-TW" altLang="en-US" dirty="0"/>
              <a:t>更新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4449EA-397D-4C72-B1E6-3350E1C11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45" y="2097191"/>
            <a:ext cx="7981920" cy="19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99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200" y="1201850"/>
            <a:ext cx="10647066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cs typeface="Times New Roman" panose="02020603050405020304" pitchFamily="18" charset="0"/>
              </a:rPr>
              <a:t>執行</a:t>
            </a:r>
            <a:r>
              <a:rPr lang="en-US" altLang="zh-TW" dirty="0" err="1">
                <a:cs typeface="Times New Roman" panose="02020603050405020304" pitchFamily="18" charset="0"/>
              </a:rPr>
              <a:t>linux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https://blog.csdn.net/weixin_45623536/article/details/121849120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</a:t>
            </a:r>
            <a:r>
              <a:rPr lang="zh-TW" altLang="en-US" dirty="0">
                <a:cs typeface="Times New Roman" panose="02020603050405020304" pitchFamily="18" charset="0"/>
              </a:rPr>
              <a:t>相關操作介紹：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https://paolozaino.wordpress.com/2021/02/21/linux-configure-and-use-your-tpm-2-0-module-on-linux/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Tpm2-tss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4"/>
              </a:rPr>
              <a:t>https://github.com/tpm2-software/tpm2-tss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 </a:t>
            </a: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5"/>
              </a:rPr>
              <a:t>https://github.com/tpm2-software/tpm2-abrmd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Ubuntu18.04</a:t>
            </a:r>
            <a:r>
              <a:rPr lang="zh-TW" altLang="en-US" dirty="0">
                <a:cs typeface="Times New Roman" panose="02020603050405020304" pitchFamily="18" charset="0"/>
              </a:rPr>
              <a:t>安裝</a:t>
            </a:r>
            <a:r>
              <a:rPr lang="en-US" altLang="zh-TW" dirty="0">
                <a:cs typeface="Times New Roman" panose="02020603050405020304" pitchFamily="18" charset="0"/>
              </a:rPr>
              <a:t>tpm2</a:t>
            </a:r>
            <a:r>
              <a:rPr lang="zh-TW" altLang="en-US" dirty="0">
                <a:cs typeface="Times New Roman" panose="02020603050405020304" pitchFamily="18" charset="0"/>
              </a:rPr>
              <a:t>套件參考：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https://blog.csdn.net/jianming21/article/details/107942585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Linux TPM2 &amp; TSS2 Software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7"/>
              </a:rPr>
              <a:t>https://github.com/tpm2-software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libnatpmp1:amd64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8"/>
              </a:rPr>
              <a:t>https://launchpad.net/ubuntu/+source/libnatpmp/20150609-7build1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libtpm-unseal1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https://launchpad.net/ubuntu/focal/s390x/tpm-tools/1.3.9.1-0.2ubuntu3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tpm2-abrmd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https://github.com/tpm2-software/tpm2-abrmd/releases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	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https://launchpad.net/ubuntu/focal/amd64/tpm2-tools/4.1.1-1ubuntu0.20.04.1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Trusted Platform Module Library</a:t>
            </a:r>
            <a:r>
              <a:rPr lang="zh-TW" altLang="en-US" dirty="0">
                <a:cs typeface="Times New Roman" panose="02020603050405020304" pitchFamily="18" charset="0"/>
              </a:rPr>
              <a:t> ：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https://trustedcomputinggroup.org/wp-content/uploads/TPM-Rev-2.0-Part-1-Architecture-01.38.pdf</a:t>
            </a:r>
            <a:r>
              <a:rPr lang="en-US" altLang="zh-TW" dirty="0">
                <a:cs typeface="Times New Roman" panose="02020603050405020304" pitchFamily="18" charset="0"/>
              </a:rPr>
              <a:t>(22.4</a:t>
            </a:r>
            <a:r>
              <a:rPr lang="zh-TW" altLang="en-US" dirty="0">
                <a:cs typeface="Times New Roman" panose="02020603050405020304" pitchFamily="18" charset="0"/>
              </a:rPr>
              <a:t>節</a:t>
            </a:r>
            <a:r>
              <a:rPr lang="en-US" altLang="zh-TW" dirty="0">
                <a:cs typeface="Times New Roman" panose="02020603050405020304" pitchFamily="18" charset="0"/>
              </a:rPr>
              <a:t> Symmetric Encryption)</a:t>
            </a: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Asymmetric/Symmetric Encryption of a TPM key hierarchy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3"/>
              </a:rPr>
              <a:t>https://security.stackexchange.com/questions/200567/asymmetric-symmetric-encryption-of-a-tpm-key-hierarchy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How to use TPM for encryptions</a:t>
            </a:r>
            <a:r>
              <a:rPr lang="zh-TW" altLang="en-US" dirty="0">
                <a:cs typeface="Times New Roman" panose="02020603050405020304" pitchFamily="18" charset="0"/>
              </a:rPr>
              <a:t> 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4"/>
              </a:rPr>
              <a:t>https://pagefault.blog/2016/12/23/guide-encryption-with-tpm/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SRK</a:t>
            </a:r>
            <a:r>
              <a:rPr lang="zh-TW" altLang="en-US" dirty="0"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cs typeface="Times New Roman" panose="02020603050405020304" pitchFamily="18" charset="0"/>
              </a:rPr>
              <a:t>EK Keys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hlinkClick r:id="rId15"/>
              </a:rPr>
              <a:t>https://www.twblogs.net/a/5e5054ccbd9eee21167d4acd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 Key</a:t>
            </a:r>
            <a:r>
              <a:rPr lang="zh-TW" altLang="en-US" dirty="0">
                <a:cs typeface="Times New Roman" panose="02020603050405020304" pitchFamily="18" charset="0"/>
              </a:rPr>
              <a:t>相關概念：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6"/>
              </a:rPr>
              <a:t>https://www.cnblogs.com/embedded-linux/p/6716740.html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(2023/02/13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838199" y="1201850"/>
            <a:ext cx="10687259" cy="5037776"/>
          </a:xfrm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【</a:t>
            </a:r>
            <a:r>
              <a:rPr lang="zh-TW" altLang="en-US" dirty="0">
                <a:cs typeface="Times New Roman" panose="02020603050405020304" pitchFamily="18" charset="0"/>
              </a:rPr>
              <a:t>開發筆記</a:t>
            </a:r>
            <a:r>
              <a:rPr lang="en-US" altLang="zh-TW" dirty="0">
                <a:cs typeface="Times New Roman" panose="02020603050405020304" pitchFamily="18" charset="0"/>
              </a:rPr>
              <a:t>】</a:t>
            </a:r>
            <a:r>
              <a:rPr lang="zh-TW" altLang="en-US" dirty="0">
                <a:cs typeface="Times New Roman" panose="02020603050405020304" pitchFamily="18" charset="0"/>
              </a:rPr>
              <a:t>關於那些加密（</a:t>
            </a:r>
            <a:r>
              <a:rPr lang="en-US" altLang="zh-TW" dirty="0">
                <a:cs typeface="Times New Roman" panose="02020603050405020304" pitchFamily="18" charset="0"/>
              </a:rPr>
              <a:t>Cryptography</a:t>
            </a:r>
            <a:r>
              <a:rPr lang="zh-TW" altLang="en-US" dirty="0">
                <a:cs typeface="Times New Roman" panose="02020603050405020304" pitchFamily="18" charset="0"/>
              </a:rPr>
              <a:t>）的二三事：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https://www.concerto.one/posts/2022-08-26-public-private-keys-cryptography.html#openssl-%E5%89%B5%E5%BB%BA%E5%85%AC%E7%A7%81%E9%91%B0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cs typeface="Times New Roman" panose="02020603050405020304" pitchFamily="18" charset="0"/>
              </a:rPr>
              <a:t>密码学基础（四）：</a:t>
            </a:r>
            <a:r>
              <a:rPr lang="en-US" altLang="zh-CN" dirty="0">
                <a:cs typeface="Times New Roman" panose="02020603050405020304" pitchFamily="18" charset="0"/>
              </a:rPr>
              <a:t>OpenSSL</a:t>
            </a:r>
            <a:r>
              <a:rPr lang="zh-CN" altLang="en-US" dirty="0">
                <a:cs typeface="Times New Roman" panose="02020603050405020304" pitchFamily="18" charset="0"/>
              </a:rPr>
              <a:t>命令详解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3"/>
              </a:rPr>
              <a:t>https://juejin.cn/post/6844903989469773832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with OpenSSL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(NOT RSA)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4"/>
              </a:rPr>
              <a:t>https://www.baeldung.com/linux/openssl-encrypt-large-file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cs typeface="Times New Roman" panose="02020603050405020304" pitchFamily="18" charset="0"/>
              </a:rPr>
              <a:t>How to encrypt a large file in </a:t>
            </a:r>
            <a:r>
              <a:rPr lang="en-US" altLang="zh-CN" dirty="0" err="1">
                <a:cs typeface="Times New Roman" panose="02020603050405020304" pitchFamily="18" charset="0"/>
              </a:rPr>
              <a:t>openssl</a:t>
            </a:r>
            <a:r>
              <a:rPr lang="en-US" altLang="zh-CN" dirty="0">
                <a:cs typeface="Times New Roman" panose="02020603050405020304" pitchFamily="18" charset="0"/>
              </a:rPr>
              <a:t> using public key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CN" dirty="0">
                <a:cs typeface="Times New Roman" panose="02020603050405020304" pitchFamily="18" charset="0"/>
                <a:hlinkClick r:id="rId5"/>
              </a:rPr>
              <a:t>https://stackoverflow.com/questions/7143514/how-to-encrypt-a-large-file-in-openssl-using-public-key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How to encrypt a big file using OpenSSL and someone's public key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https://www.czeskis.com/random/openssl-encrypt-file.html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OpenSSL </a:t>
            </a:r>
            <a:r>
              <a:rPr lang="en-US" altLang="zh-TW" dirty="0" err="1"/>
              <a:t>pkeyutl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7"/>
              </a:rPr>
              <a:t>https://docs.digicert.com/zf/digicert-one/software-trust-manager/signing-tools/openssl-pkeyutl.html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/>
              <a:t>TPM 2.0-NV </a:t>
            </a:r>
            <a:r>
              <a:rPr lang="zh-TW" altLang="en-US" dirty="0"/>
              <a:t>儲存體、原則、錯誤處理和證明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  <a:hlinkClick r:id="rId8"/>
              </a:rPr>
              <a:t>https://learn.microsoft.com/zh-tw/windows-hardware/test/hlk/testref/33b2ec72-1085-448f-9192-1ceb8c8669ab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dirty="0"/>
              <a:t>关于</a:t>
            </a:r>
            <a:r>
              <a:rPr lang="en-US" altLang="zh-CN" dirty="0"/>
              <a:t>TPM</a:t>
            </a:r>
            <a:r>
              <a:rPr lang="zh-CN" altLang="en-US" dirty="0"/>
              <a:t>，加密解密，哈希等的理解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https://blog.csdn.net/fengxiaocheng/article/details/103763703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TPM2-tools-home</a:t>
            </a:r>
            <a:r>
              <a:rPr lang="zh-TW" altLang="en-US" dirty="0"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cs typeface="Times New Roman" panose="02020603050405020304" pitchFamily="18" charset="0"/>
              </a:rPr>
              <a:t>Docs » tpm2_createprimary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https://tpm2-tools.readthedocs.io/en/latest/man/tpm2_createprimary.1/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cs typeface="Times New Roman" panose="02020603050405020304" pitchFamily="18" charset="0"/>
              </a:rPr>
              <a:t>tpm_create</a:t>
            </a:r>
            <a:r>
              <a:rPr lang="en-US" altLang="zh-TW" dirty="0">
                <a:cs typeface="Times New Roman" panose="02020603050405020304" pitchFamily="18" charset="0"/>
              </a:rPr>
              <a:t> fails with </a:t>
            </a:r>
            <a:r>
              <a:rPr lang="en-US" altLang="zh-TW" dirty="0" err="1">
                <a:cs typeface="Times New Roman" panose="02020603050405020304" pitchFamily="18" charset="0"/>
              </a:rPr>
              <a:t>tpm:parameter</a:t>
            </a:r>
            <a:r>
              <a:rPr lang="en-US" altLang="zh-TW" dirty="0">
                <a:cs typeface="Times New Roman" panose="02020603050405020304" pitchFamily="18" charset="0"/>
              </a:rPr>
              <a:t>(1):integrity check failed #2024 </a:t>
            </a:r>
            <a:r>
              <a:rPr lang="zh-TW" altLang="en-US" dirty="0">
                <a:cs typeface="Times New Roman" panose="02020603050405020304" pitchFamily="18" charset="0"/>
              </a:rPr>
              <a:t>： 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https://github.com/tpm2-software/tpm2-tools/issues/2024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  <a:r>
              <a:rPr lang="en-US" altLang="zh-TW" dirty="0">
                <a:cs typeface="Times New Roman" panose="02020603050405020304" pitchFamily="18" charset="0"/>
              </a:rPr>
              <a:t>(2023/03/17</a:t>
            </a:r>
            <a:r>
              <a:rPr lang="zh-TW" altLang="en-US" dirty="0">
                <a:cs typeface="Times New Roman" panose="02020603050405020304" pitchFamily="18" charset="0"/>
              </a:rPr>
              <a:t>更新</a:t>
            </a:r>
            <a:r>
              <a:rPr lang="en-US" altLang="zh-TW" dirty="0"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55817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預計進度</a:t>
            </a:r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400" dirty="0">
                <a:cs typeface="Times New Roman" panose="02020603050405020304" pitchFamily="18" charset="0"/>
              </a:rPr>
              <a:t> </a:t>
            </a:r>
            <a:endParaRPr lang="en-US" altLang="zh-TW" sz="2400" dirty="0">
              <a:cs typeface="Times New Roman" panose="02020603050405020304" pitchFamily="18" charset="0"/>
            </a:endParaRPr>
          </a:p>
        </p:txBody>
      </p:sp>
      <p:sp>
        <p:nvSpPr>
          <p:cNvPr id="6" name="內容版面配置區 1">
            <a:extLst>
              <a:ext uri="{FF2B5EF4-FFF2-40B4-BE49-F238E27FC236}">
                <a16:creationId xmlns:a16="http://schemas.microsoft.com/office/drawing/2014/main" id="{419EFC68-79EA-4A77-B3C5-F80E7292F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1850"/>
            <a:ext cx="10868130" cy="50884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TW" sz="2500" dirty="0">
                <a:cs typeface="Times New Roman" panose="02020603050405020304" pitchFamily="18" charset="0"/>
              </a:rPr>
              <a:t>Co.dat</a:t>
            </a:r>
            <a:r>
              <a:rPr lang="zh-TW" altLang="en-US" sz="2500" dirty="0">
                <a:cs typeface="Times New Roman" panose="02020603050405020304" pitchFamily="18" charset="0"/>
              </a:rPr>
              <a:t>改 加密後檔案方法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500" dirty="0">
                <a:cs typeface="Times New Roman" panose="02020603050405020304" pitchFamily="18" charset="0"/>
              </a:rPr>
              <a:t>測新</a:t>
            </a:r>
            <a:r>
              <a:rPr lang="en-US" altLang="zh-TW" sz="2500" dirty="0" err="1">
                <a:cs typeface="Times New Roman" panose="02020603050405020304" pitchFamily="18" charset="0"/>
              </a:rPr>
              <a:t>tpm</a:t>
            </a:r>
            <a:r>
              <a:rPr lang="zh-TW" altLang="en-US" sz="2500" dirty="0">
                <a:cs typeface="Times New Roman" panose="02020603050405020304" pitchFamily="18" charset="0"/>
              </a:rPr>
              <a:t>晶片模組</a:t>
            </a:r>
            <a:endParaRPr lang="en-US" altLang="zh-TW" sz="2500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2500" dirty="0">
                <a:cs typeface="Times New Roman" panose="02020603050405020304" pitchFamily="18" charset="0"/>
              </a:rPr>
              <a:t>推</a:t>
            </a:r>
            <a:r>
              <a:rPr lang="en-US" altLang="zh-TW" sz="2500">
                <a:cs typeface="Times New Roman" panose="02020603050405020304" pitchFamily="18" charset="0"/>
              </a:rPr>
              <a:t>github</a:t>
            </a:r>
            <a:endParaRPr lang="en-US" altLang="zh-TW" sz="25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47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786ACB-F125-4B9D-8F29-33C28629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8" y="1201850"/>
            <a:ext cx="9233624" cy="507596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http://78.65.83.168:5000/sharing/ift1CvVob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5652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-NAS(2022/2/17)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9ACBFA9-A83C-4440-819D-F368509222B5}"/>
              </a:ext>
            </a:extLst>
          </p:cNvPr>
          <p:cNvSpPr txBox="1"/>
          <p:nvPr/>
        </p:nvSpPr>
        <p:spPr>
          <a:xfrm>
            <a:off x="812800" y="6328368"/>
            <a:ext cx="1054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http://78.65.83.168:5000/sharing/jNz1b3GFG</a:t>
            </a:r>
            <a:endParaRPr lang="en-US" altLang="zh-TW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CEFEDA-A0B1-4F87-AC29-725AB6A4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98" y="1363801"/>
            <a:ext cx="9739204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8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控管紀錄</a:t>
            </a:r>
            <a:r>
              <a:rPr lang="en-US" altLang="zh-TW" dirty="0"/>
              <a:t>-NAS(2022/3/10)</a:t>
            </a:r>
            <a:endParaRPr lang="zh-TW" altLang="en-US" dirty="0"/>
          </a:p>
        </p:txBody>
      </p:sp>
      <p:sp>
        <p:nvSpPr>
          <p:cNvPr id="4" name="內容版面配置區 4">
            <a:extLst>
              <a:ext uri="{FF2B5EF4-FFF2-40B4-BE49-F238E27FC236}">
                <a16:creationId xmlns:a16="http://schemas.microsoft.com/office/drawing/2014/main" id="{1B70BD28-F66E-9051-EC9F-BEFC137E269A}"/>
              </a:ext>
            </a:extLst>
          </p:cNvPr>
          <p:cNvSpPr txBox="1">
            <a:spLocks/>
          </p:cNvSpPr>
          <p:nvPr/>
        </p:nvSpPr>
        <p:spPr>
          <a:xfrm>
            <a:off x="863600" y="1163750"/>
            <a:ext cx="10515600" cy="503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CF1D57EB-EA10-4A12-9514-928D1ED629DA}"/>
              </a:ext>
            </a:extLst>
          </p:cNvPr>
          <p:cNvSpPr txBox="1">
            <a:spLocks/>
          </p:cNvSpPr>
          <p:nvPr/>
        </p:nvSpPr>
        <p:spPr>
          <a:xfrm>
            <a:off x="838200" y="1201850"/>
            <a:ext cx="10515600" cy="50884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44000" indent="-1440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0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cs typeface="Times New Roman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4909D8E-564A-4A69-9921-AD921349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22" y="1201850"/>
            <a:ext cx="8879355" cy="48666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14CEA-0B9C-4CDF-9BE8-417A34D9F408}"/>
              </a:ext>
            </a:extLst>
          </p:cNvPr>
          <p:cNvSpPr txBox="1"/>
          <p:nvPr/>
        </p:nvSpPr>
        <p:spPr>
          <a:xfrm>
            <a:off x="838199" y="6406993"/>
            <a:ext cx="1073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4"/>
              </a:rPr>
              <a:t>http://78.65.83.168:5000/sharing/15CCQVUal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6788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11653</TotalTime>
  <Words>5065</Words>
  <Application>Microsoft Office PowerPoint</Application>
  <PresentationFormat>寬螢幕</PresentationFormat>
  <Paragraphs>569</Paragraphs>
  <Slides>66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2" baseType="lpstr">
      <vt:lpstr>新細明體</vt:lpstr>
      <vt:lpstr>標楷體</vt:lpstr>
      <vt:lpstr>Arial</vt:lpstr>
      <vt:lpstr>Calibri</vt:lpstr>
      <vt:lpstr>Times New Roman</vt:lpstr>
      <vt:lpstr>Office 佈景主題</vt:lpstr>
      <vt:lpstr>專案進度報告 出貨流程 </vt:lpstr>
      <vt:lpstr>控管紀錄-NAS(2022/11/18)</vt:lpstr>
      <vt:lpstr>控管紀錄-NAS(2022/11/28)</vt:lpstr>
      <vt:lpstr>控管紀錄-NAS(2022/12/05)</vt:lpstr>
      <vt:lpstr>控管紀錄-NAS(2022/12/16)</vt:lpstr>
      <vt:lpstr>控管紀錄-NAS(2022/12/30)</vt:lpstr>
      <vt:lpstr>控管紀錄-NAS(2022/2/10)</vt:lpstr>
      <vt:lpstr>控管紀錄-NAS(2022/2/17)</vt:lpstr>
      <vt:lpstr>控管紀錄-NAS(2022/3/10)</vt:lpstr>
      <vt:lpstr>控管紀錄-NAS(2022/3/17)</vt:lpstr>
      <vt:lpstr>控管紀錄-NAS(2022/3/24)</vt:lpstr>
      <vt:lpstr>當週進度</vt:lpstr>
      <vt:lpstr>進度統整</vt:lpstr>
      <vt:lpstr>進度統整</vt:lpstr>
      <vt:lpstr>進度統整</vt:lpstr>
      <vt:lpstr>進度統整</vt:lpstr>
      <vt:lpstr>進度統整</vt:lpstr>
      <vt:lpstr>進度統整</vt:lpstr>
      <vt:lpstr>進度統整</vt:lpstr>
      <vt:lpstr>需求列表– 專案需求 (2022/11/24更新)</vt:lpstr>
      <vt:lpstr>需求列表–硬體與環境需求 (2022/12/14更新)</vt:lpstr>
      <vt:lpstr>需求列表–硬體與環境需求 (2023/02/15更新)</vt:lpstr>
      <vt:lpstr>分析-模組列表 (2022/11/13更新)</vt:lpstr>
      <vt:lpstr>系統分析 – 系統流程圖 (2022/11/13更新)</vt:lpstr>
      <vt:lpstr>系統分析 – 系統流程圖 (2023/02/13更新)</vt:lpstr>
      <vt:lpstr>系統分析 –系統流程圖  (2023/03/11更新)</vt:lpstr>
      <vt:lpstr>系統分析 –系統流程圖  (2023/03/24更新)</vt:lpstr>
      <vt:lpstr>系統分析 –系統流程圖  (2023/03/24更新)</vt:lpstr>
      <vt:lpstr>系統分析 – 時序圖 (2022/11/13更新)</vt:lpstr>
      <vt:lpstr>系統分析 – 時序圖 (2023/03/11更新)</vt:lpstr>
      <vt:lpstr>系統分析 – 時序圖 (2023/03/28更新)</vt:lpstr>
      <vt:lpstr>系統分析 – 時序圖 (2023/03/28更新)</vt:lpstr>
      <vt:lpstr>專案架構圖 (2022/12/09更新)</vt:lpstr>
      <vt:lpstr>成果展示 – 週進度項目 (2022/11/30)</vt:lpstr>
      <vt:lpstr>成果展示 – 週進度項目 (2022/12/05)</vt:lpstr>
      <vt:lpstr>成果展示 – 週進度項目 (2022/12/05)</vt:lpstr>
      <vt:lpstr>成果展示 – 週進度項目 (2022/12/08)</vt:lpstr>
      <vt:lpstr>成果展示 – 週進度項目 (2023/02/13)</vt:lpstr>
      <vt:lpstr>成果展示 – 週進度項目 (2023/02/13)</vt:lpstr>
      <vt:lpstr>成果展示 – 週進度項目 (2023/03/15)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(2023/03/17)</vt:lpstr>
      <vt:lpstr>成果展示 – 週進度項目 (2023/03/22)</vt:lpstr>
      <vt:lpstr>成果展示 – 週進度項目 (2023/03/22)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成果展示 – 週進度項目 (2023/03/28)</vt:lpstr>
      <vt:lpstr>問題記錄(2022/12/08更新)</vt:lpstr>
      <vt:lpstr>問題記錄(2022/12/11更新)</vt:lpstr>
      <vt:lpstr>問題記錄(2022/12/11更新)</vt:lpstr>
      <vt:lpstr>問題記錄(2023/02/15更新)</vt:lpstr>
      <vt:lpstr>問題記錄(2023/02/15更新)</vt:lpstr>
      <vt:lpstr>問題記錄(2023/02/20更新)</vt:lpstr>
      <vt:lpstr>問題記錄(2023/02/23更新)</vt:lpstr>
      <vt:lpstr>問題記錄(2023/03/15更新)</vt:lpstr>
      <vt:lpstr>問題記錄(2023/03/17更新)</vt:lpstr>
      <vt:lpstr>問題記錄(2023/03/17更新)</vt:lpstr>
      <vt:lpstr>問題記錄(2023/03/17更新)</vt:lpstr>
      <vt:lpstr>參考資料(2023/02/13更新)</vt:lpstr>
      <vt:lpstr>參考資料(2023/03/17更新)</vt:lpstr>
      <vt:lpstr>預計進度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user</dc:creator>
  <cp:lastModifiedBy>林子豪</cp:lastModifiedBy>
  <cp:revision>897</cp:revision>
  <dcterms:created xsi:type="dcterms:W3CDTF">2019-03-11T13:47:46Z</dcterms:created>
  <dcterms:modified xsi:type="dcterms:W3CDTF">2023-04-10T05:22:55Z</dcterms:modified>
</cp:coreProperties>
</file>